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65" r:id="rId3"/>
    <p:sldId id="257" r:id="rId4"/>
    <p:sldId id="258" r:id="rId5"/>
    <p:sldId id="259" r:id="rId6"/>
    <p:sldId id="260" r:id="rId7"/>
    <p:sldId id="261" r:id="rId8"/>
    <p:sldId id="262" r:id="rId9"/>
    <p:sldId id="263" r:id="rId10"/>
    <p:sldId id="264" r:id="rId11"/>
    <p:sldId id="267" r:id="rId12"/>
    <p:sldId id="269"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0" d="100"/>
          <a:sy n="80" d="100"/>
        </p:scale>
        <p:origin x="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F4DA6DED-0FA1-4E77-B39A-052E15ABFC7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4EF0C7-6EBC-4BBE-A470-6DEFAFE4A1DB}">
      <dgm:prSet/>
      <dgm:spPr/>
      <dgm:t>
        <a:bodyPr/>
        <a:lstStyle/>
        <a:p>
          <a:r>
            <a:rPr lang="en-IN"/>
            <a:t>Members:</a:t>
          </a:r>
          <a:endParaRPr lang="en-US"/>
        </a:p>
      </dgm:t>
    </dgm:pt>
    <dgm:pt modelId="{4CBCADBE-A55D-461F-8792-BC8FD95D7878}" type="parTrans" cxnId="{38CE96C7-5B6D-40F0-89AA-D28A794738BD}">
      <dgm:prSet/>
      <dgm:spPr/>
      <dgm:t>
        <a:bodyPr/>
        <a:lstStyle/>
        <a:p>
          <a:endParaRPr lang="en-US"/>
        </a:p>
      </dgm:t>
    </dgm:pt>
    <dgm:pt modelId="{38702E74-5DCA-4F60-A5E4-E3D686981A9D}" type="sibTrans" cxnId="{38CE96C7-5B6D-40F0-89AA-D28A794738BD}">
      <dgm:prSet/>
      <dgm:spPr/>
      <dgm:t>
        <a:bodyPr/>
        <a:lstStyle/>
        <a:p>
          <a:endParaRPr lang="en-US"/>
        </a:p>
      </dgm:t>
    </dgm:pt>
    <dgm:pt modelId="{435C5E45-73A9-4DA9-956A-C0E3A7109F1A}">
      <dgm:prSet/>
      <dgm:spPr/>
      <dgm:t>
        <a:bodyPr/>
        <a:lstStyle/>
        <a:p>
          <a:r>
            <a:rPr lang="en-IN"/>
            <a:t>Dhruba Das (Team Captain)</a:t>
          </a:r>
          <a:endParaRPr lang="en-US"/>
        </a:p>
      </dgm:t>
    </dgm:pt>
    <dgm:pt modelId="{30E55BCF-A918-4EC5-A864-00AE8FD4FB63}" type="parTrans" cxnId="{B97FE563-F333-49FD-8276-EF285755545A}">
      <dgm:prSet/>
      <dgm:spPr/>
      <dgm:t>
        <a:bodyPr/>
        <a:lstStyle/>
        <a:p>
          <a:endParaRPr lang="en-US"/>
        </a:p>
      </dgm:t>
    </dgm:pt>
    <dgm:pt modelId="{EBCA3CA4-2EEA-4061-A85E-09A3D18E3BE4}" type="sibTrans" cxnId="{B97FE563-F333-49FD-8276-EF285755545A}">
      <dgm:prSet/>
      <dgm:spPr/>
      <dgm:t>
        <a:bodyPr/>
        <a:lstStyle/>
        <a:p>
          <a:endParaRPr lang="en-US"/>
        </a:p>
      </dgm:t>
    </dgm:pt>
    <dgm:pt modelId="{52E202C0-CF85-47B6-8074-621E2B47D4CA}">
      <dgm:prSet/>
      <dgm:spPr/>
      <dgm:t>
        <a:bodyPr/>
        <a:lstStyle/>
        <a:p>
          <a:r>
            <a:rPr lang="en-IN"/>
            <a:t>Devarghya Ray</a:t>
          </a:r>
          <a:endParaRPr lang="en-US"/>
        </a:p>
      </dgm:t>
    </dgm:pt>
    <dgm:pt modelId="{7E3F1A6B-4648-4CD3-AA9C-125CBA309BC1}" type="parTrans" cxnId="{15F304D8-B11E-4C3B-91D6-E3EEF8B30A1F}">
      <dgm:prSet/>
      <dgm:spPr/>
      <dgm:t>
        <a:bodyPr/>
        <a:lstStyle/>
        <a:p>
          <a:endParaRPr lang="en-US"/>
        </a:p>
      </dgm:t>
    </dgm:pt>
    <dgm:pt modelId="{024D0D53-1DAB-46C1-92D8-CD3116B8216F}" type="sibTrans" cxnId="{15F304D8-B11E-4C3B-91D6-E3EEF8B30A1F}">
      <dgm:prSet/>
      <dgm:spPr/>
      <dgm:t>
        <a:bodyPr/>
        <a:lstStyle/>
        <a:p>
          <a:endParaRPr lang="en-US"/>
        </a:p>
      </dgm:t>
    </dgm:pt>
    <dgm:pt modelId="{60912B81-514D-4CD6-85E5-CCB7CAABCB41}">
      <dgm:prSet/>
      <dgm:spPr/>
      <dgm:t>
        <a:bodyPr/>
        <a:lstStyle/>
        <a:p>
          <a:r>
            <a:rPr lang="en-IN"/>
            <a:t>Sraman Mukherjee</a:t>
          </a:r>
          <a:endParaRPr lang="en-US"/>
        </a:p>
      </dgm:t>
    </dgm:pt>
    <dgm:pt modelId="{A9480609-F120-44C0-A69A-13DC77D32A6B}" type="parTrans" cxnId="{A2B2C09B-48B9-43A1-8190-BF80A900C9CF}">
      <dgm:prSet/>
      <dgm:spPr/>
      <dgm:t>
        <a:bodyPr/>
        <a:lstStyle/>
        <a:p>
          <a:endParaRPr lang="en-US"/>
        </a:p>
      </dgm:t>
    </dgm:pt>
    <dgm:pt modelId="{602FA48E-C592-443C-95CF-8E4F73F36446}" type="sibTrans" cxnId="{A2B2C09B-48B9-43A1-8190-BF80A900C9CF}">
      <dgm:prSet/>
      <dgm:spPr/>
      <dgm:t>
        <a:bodyPr/>
        <a:lstStyle/>
        <a:p>
          <a:endParaRPr lang="en-US"/>
        </a:p>
      </dgm:t>
    </dgm:pt>
    <dgm:pt modelId="{6A018B09-C238-48E4-9F64-4A09CC60D4AB}" type="pres">
      <dgm:prSet presAssocID="{F4DA6DED-0FA1-4E77-B39A-052E15ABFC7E}" presName="root" presStyleCnt="0">
        <dgm:presLayoutVars>
          <dgm:dir/>
          <dgm:resizeHandles val="exact"/>
        </dgm:presLayoutVars>
      </dgm:prSet>
      <dgm:spPr/>
    </dgm:pt>
    <dgm:pt modelId="{E154794B-F61F-45B0-9071-5C20C32D15B2}" type="pres">
      <dgm:prSet presAssocID="{074EF0C7-6EBC-4BBE-A470-6DEFAFE4A1DB}" presName="compNode" presStyleCnt="0"/>
      <dgm:spPr/>
    </dgm:pt>
    <dgm:pt modelId="{6AA56C37-D207-4B97-B2F2-A5652CA4F781}" type="pres">
      <dgm:prSet presAssocID="{074EF0C7-6EBC-4BBE-A470-6DEFAFE4A1DB}" presName="bgRect" presStyleLbl="bgShp" presStyleIdx="0" presStyleCnt="4"/>
      <dgm:spPr/>
    </dgm:pt>
    <dgm:pt modelId="{F1DF4E8F-CF6F-4704-B2BF-4D470A21954D}" type="pres">
      <dgm:prSet presAssocID="{074EF0C7-6EBC-4BBE-A470-6DEFAFE4A1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E13F94BB-33D3-46CA-A916-A93C771A610E}" type="pres">
      <dgm:prSet presAssocID="{074EF0C7-6EBC-4BBE-A470-6DEFAFE4A1DB}" presName="spaceRect" presStyleCnt="0"/>
      <dgm:spPr/>
    </dgm:pt>
    <dgm:pt modelId="{97DED6C1-AF9B-4737-B5D6-7A8FB05CE290}" type="pres">
      <dgm:prSet presAssocID="{074EF0C7-6EBC-4BBE-A470-6DEFAFE4A1DB}" presName="parTx" presStyleLbl="revTx" presStyleIdx="0" presStyleCnt="4">
        <dgm:presLayoutVars>
          <dgm:chMax val="0"/>
          <dgm:chPref val="0"/>
        </dgm:presLayoutVars>
      </dgm:prSet>
      <dgm:spPr/>
    </dgm:pt>
    <dgm:pt modelId="{0CC88C49-740D-401D-9074-0FF11040BD43}" type="pres">
      <dgm:prSet presAssocID="{38702E74-5DCA-4F60-A5E4-E3D686981A9D}" presName="sibTrans" presStyleCnt="0"/>
      <dgm:spPr/>
    </dgm:pt>
    <dgm:pt modelId="{DA92BE56-336C-48F6-AE77-7B388F8995E5}" type="pres">
      <dgm:prSet presAssocID="{435C5E45-73A9-4DA9-956A-C0E3A7109F1A}" presName="compNode" presStyleCnt="0"/>
      <dgm:spPr/>
    </dgm:pt>
    <dgm:pt modelId="{04B520AD-082F-417B-93BD-C71FFAF88E9A}" type="pres">
      <dgm:prSet presAssocID="{435C5E45-73A9-4DA9-956A-C0E3A7109F1A}" presName="bgRect" presStyleLbl="bgShp" presStyleIdx="1" presStyleCnt="4"/>
      <dgm:spPr/>
    </dgm:pt>
    <dgm:pt modelId="{61E02292-1BF7-4228-B8A8-0AEC88904B75}" type="pres">
      <dgm:prSet presAssocID="{435C5E45-73A9-4DA9-956A-C0E3A7109F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ptain"/>
        </a:ext>
      </dgm:extLst>
    </dgm:pt>
    <dgm:pt modelId="{A4568861-057C-4E92-BD95-37B8E19C40A7}" type="pres">
      <dgm:prSet presAssocID="{435C5E45-73A9-4DA9-956A-C0E3A7109F1A}" presName="spaceRect" presStyleCnt="0"/>
      <dgm:spPr/>
    </dgm:pt>
    <dgm:pt modelId="{F428AAA7-535F-4A69-A632-A8BFB0445042}" type="pres">
      <dgm:prSet presAssocID="{435C5E45-73A9-4DA9-956A-C0E3A7109F1A}" presName="parTx" presStyleLbl="revTx" presStyleIdx="1" presStyleCnt="4">
        <dgm:presLayoutVars>
          <dgm:chMax val="0"/>
          <dgm:chPref val="0"/>
        </dgm:presLayoutVars>
      </dgm:prSet>
      <dgm:spPr/>
    </dgm:pt>
    <dgm:pt modelId="{7803619E-01BE-411E-9CA4-E139C39DFD21}" type="pres">
      <dgm:prSet presAssocID="{EBCA3CA4-2EEA-4061-A85E-09A3D18E3BE4}" presName="sibTrans" presStyleCnt="0"/>
      <dgm:spPr/>
    </dgm:pt>
    <dgm:pt modelId="{A2869997-AF29-47FA-8CE4-E2A51AE9DADB}" type="pres">
      <dgm:prSet presAssocID="{52E202C0-CF85-47B6-8074-621E2B47D4CA}" presName="compNode" presStyleCnt="0"/>
      <dgm:spPr/>
    </dgm:pt>
    <dgm:pt modelId="{0B506850-2C01-4DC8-A778-8FBD2CC1A15C}" type="pres">
      <dgm:prSet presAssocID="{52E202C0-CF85-47B6-8074-621E2B47D4CA}" presName="bgRect" presStyleLbl="bgShp" presStyleIdx="2" presStyleCnt="4"/>
      <dgm:spPr/>
    </dgm:pt>
    <dgm:pt modelId="{607F4213-1360-4A47-B369-B2F2FC64489B}" type="pres">
      <dgm:prSet presAssocID="{52E202C0-CF85-47B6-8074-621E2B47D4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a:ext>
      </dgm:extLst>
    </dgm:pt>
    <dgm:pt modelId="{5165A694-2C65-4242-B590-F52C8BA6160E}" type="pres">
      <dgm:prSet presAssocID="{52E202C0-CF85-47B6-8074-621E2B47D4CA}" presName="spaceRect" presStyleCnt="0"/>
      <dgm:spPr/>
    </dgm:pt>
    <dgm:pt modelId="{BF6B6AEC-501D-448B-A0C0-923D8B47DF8A}" type="pres">
      <dgm:prSet presAssocID="{52E202C0-CF85-47B6-8074-621E2B47D4CA}" presName="parTx" presStyleLbl="revTx" presStyleIdx="2" presStyleCnt="4">
        <dgm:presLayoutVars>
          <dgm:chMax val="0"/>
          <dgm:chPref val="0"/>
        </dgm:presLayoutVars>
      </dgm:prSet>
      <dgm:spPr/>
    </dgm:pt>
    <dgm:pt modelId="{E9E6A88E-2D9C-47E7-B561-EDDF04D0B939}" type="pres">
      <dgm:prSet presAssocID="{024D0D53-1DAB-46C1-92D8-CD3116B8216F}" presName="sibTrans" presStyleCnt="0"/>
      <dgm:spPr/>
    </dgm:pt>
    <dgm:pt modelId="{45F59E44-C435-42E4-9EE2-4557AC528AEC}" type="pres">
      <dgm:prSet presAssocID="{60912B81-514D-4CD6-85E5-CCB7CAABCB41}" presName="compNode" presStyleCnt="0"/>
      <dgm:spPr/>
    </dgm:pt>
    <dgm:pt modelId="{9A26D780-5DDE-4195-AD75-772E56A89001}" type="pres">
      <dgm:prSet presAssocID="{60912B81-514D-4CD6-85E5-CCB7CAABCB41}" presName="bgRect" presStyleLbl="bgShp" presStyleIdx="3" presStyleCnt="4"/>
      <dgm:spPr/>
    </dgm:pt>
    <dgm:pt modelId="{3342E638-8126-4B3F-B12E-231BABA23DAD}" type="pres">
      <dgm:prSet presAssocID="{60912B81-514D-4CD6-85E5-CCB7CAABCB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ue"/>
        </a:ext>
      </dgm:extLst>
    </dgm:pt>
    <dgm:pt modelId="{B7283CC9-0396-42E8-B88A-CB1969F04ADF}" type="pres">
      <dgm:prSet presAssocID="{60912B81-514D-4CD6-85E5-CCB7CAABCB41}" presName="spaceRect" presStyleCnt="0"/>
      <dgm:spPr/>
    </dgm:pt>
    <dgm:pt modelId="{64E96B89-D2A0-4A77-A95B-86A8177404BB}" type="pres">
      <dgm:prSet presAssocID="{60912B81-514D-4CD6-85E5-CCB7CAABCB41}" presName="parTx" presStyleLbl="revTx" presStyleIdx="3" presStyleCnt="4">
        <dgm:presLayoutVars>
          <dgm:chMax val="0"/>
          <dgm:chPref val="0"/>
        </dgm:presLayoutVars>
      </dgm:prSet>
      <dgm:spPr/>
    </dgm:pt>
  </dgm:ptLst>
  <dgm:cxnLst>
    <dgm:cxn modelId="{4EC1791C-297F-4F22-AC6C-5B63155F7378}" type="presOf" srcId="{435C5E45-73A9-4DA9-956A-C0E3A7109F1A}" destId="{F428AAA7-535F-4A69-A632-A8BFB0445042}" srcOrd="0" destOrd="0" presId="urn:microsoft.com/office/officeart/2018/2/layout/IconVerticalSolidList"/>
    <dgm:cxn modelId="{B081913F-DC02-4CD0-87A7-FEB045DD361F}" type="presOf" srcId="{52E202C0-CF85-47B6-8074-621E2B47D4CA}" destId="{BF6B6AEC-501D-448B-A0C0-923D8B47DF8A}" srcOrd="0" destOrd="0" presId="urn:microsoft.com/office/officeart/2018/2/layout/IconVerticalSolidList"/>
    <dgm:cxn modelId="{B97FE563-F333-49FD-8276-EF285755545A}" srcId="{F4DA6DED-0FA1-4E77-B39A-052E15ABFC7E}" destId="{435C5E45-73A9-4DA9-956A-C0E3A7109F1A}" srcOrd="1" destOrd="0" parTransId="{30E55BCF-A918-4EC5-A864-00AE8FD4FB63}" sibTransId="{EBCA3CA4-2EEA-4061-A85E-09A3D18E3BE4}"/>
    <dgm:cxn modelId="{1E669B77-8EB8-4A72-B6CF-1885D2B82351}" type="presOf" srcId="{F4DA6DED-0FA1-4E77-B39A-052E15ABFC7E}" destId="{6A018B09-C238-48E4-9F64-4A09CC60D4AB}" srcOrd="0" destOrd="0" presId="urn:microsoft.com/office/officeart/2018/2/layout/IconVerticalSolidList"/>
    <dgm:cxn modelId="{A2B2C09B-48B9-43A1-8190-BF80A900C9CF}" srcId="{F4DA6DED-0FA1-4E77-B39A-052E15ABFC7E}" destId="{60912B81-514D-4CD6-85E5-CCB7CAABCB41}" srcOrd="3" destOrd="0" parTransId="{A9480609-F120-44C0-A69A-13DC77D32A6B}" sibTransId="{602FA48E-C592-443C-95CF-8E4F73F36446}"/>
    <dgm:cxn modelId="{361F5EBE-596B-41D6-8774-A8BF49452EBE}" type="presOf" srcId="{074EF0C7-6EBC-4BBE-A470-6DEFAFE4A1DB}" destId="{97DED6C1-AF9B-4737-B5D6-7A8FB05CE290}" srcOrd="0" destOrd="0" presId="urn:microsoft.com/office/officeart/2018/2/layout/IconVerticalSolidList"/>
    <dgm:cxn modelId="{38CE96C7-5B6D-40F0-89AA-D28A794738BD}" srcId="{F4DA6DED-0FA1-4E77-B39A-052E15ABFC7E}" destId="{074EF0C7-6EBC-4BBE-A470-6DEFAFE4A1DB}" srcOrd="0" destOrd="0" parTransId="{4CBCADBE-A55D-461F-8792-BC8FD95D7878}" sibTransId="{38702E74-5DCA-4F60-A5E4-E3D686981A9D}"/>
    <dgm:cxn modelId="{668BFFD0-F954-4413-B467-D8FBA21D6ACF}" type="presOf" srcId="{60912B81-514D-4CD6-85E5-CCB7CAABCB41}" destId="{64E96B89-D2A0-4A77-A95B-86A8177404BB}" srcOrd="0" destOrd="0" presId="urn:microsoft.com/office/officeart/2018/2/layout/IconVerticalSolidList"/>
    <dgm:cxn modelId="{15F304D8-B11E-4C3B-91D6-E3EEF8B30A1F}" srcId="{F4DA6DED-0FA1-4E77-B39A-052E15ABFC7E}" destId="{52E202C0-CF85-47B6-8074-621E2B47D4CA}" srcOrd="2" destOrd="0" parTransId="{7E3F1A6B-4648-4CD3-AA9C-125CBA309BC1}" sibTransId="{024D0D53-1DAB-46C1-92D8-CD3116B8216F}"/>
    <dgm:cxn modelId="{DE6334ED-6554-4FE9-9858-D8F9B6E8A00B}" type="presParOf" srcId="{6A018B09-C238-48E4-9F64-4A09CC60D4AB}" destId="{E154794B-F61F-45B0-9071-5C20C32D15B2}" srcOrd="0" destOrd="0" presId="urn:microsoft.com/office/officeart/2018/2/layout/IconVerticalSolidList"/>
    <dgm:cxn modelId="{8116C972-51AF-4A08-8A46-6610101ED9FF}" type="presParOf" srcId="{E154794B-F61F-45B0-9071-5C20C32D15B2}" destId="{6AA56C37-D207-4B97-B2F2-A5652CA4F781}" srcOrd="0" destOrd="0" presId="urn:microsoft.com/office/officeart/2018/2/layout/IconVerticalSolidList"/>
    <dgm:cxn modelId="{EE0871EA-5672-46B2-9173-59E15D072FD9}" type="presParOf" srcId="{E154794B-F61F-45B0-9071-5C20C32D15B2}" destId="{F1DF4E8F-CF6F-4704-B2BF-4D470A21954D}" srcOrd="1" destOrd="0" presId="urn:microsoft.com/office/officeart/2018/2/layout/IconVerticalSolidList"/>
    <dgm:cxn modelId="{EB0E8933-86E2-4817-832D-3D3B1278B29A}" type="presParOf" srcId="{E154794B-F61F-45B0-9071-5C20C32D15B2}" destId="{E13F94BB-33D3-46CA-A916-A93C771A610E}" srcOrd="2" destOrd="0" presId="urn:microsoft.com/office/officeart/2018/2/layout/IconVerticalSolidList"/>
    <dgm:cxn modelId="{DF63F994-7109-418F-A593-91B22017A02D}" type="presParOf" srcId="{E154794B-F61F-45B0-9071-5C20C32D15B2}" destId="{97DED6C1-AF9B-4737-B5D6-7A8FB05CE290}" srcOrd="3" destOrd="0" presId="urn:microsoft.com/office/officeart/2018/2/layout/IconVerticalSolidList"/>
    <dgm:cxn modelId="{D3EE39FC-0645-454C-BCC1-A96F60D0ECDA}" type="presParOf" srcId="{6A018B09-C238-48E4-9F64-4A09CC60D4AB}" destId="{0CC88C49-740D-401D-9074-0FF11040BD43}" srcOrd="1" destOrd="0" presId="urn:microsoft.com/office/officeart/2018/2/layout/IconVerticalSolidList"/>
    <dgm:cxn modelId="{BEFD1D33-2B77-4F66-BF5E-B3B6E66870D6}" type="presParOf" srcId="{6A018B09-C238-48E4-9F64-4A09CC60D4AB}" destId="{DA92BE56-336C-48F6-AE77-7B388F8995E5}" srcOrd="2" destOrd="0" presId="urn:microsoft.com/office/officeart/2018/2/layout/IconVerticalSolidList"/>
    <dgm:cxn modelId="{8E1BF4AA-D54C-4D9F-8C9E-F0EC7C8A541C}" type="presParOf" srcId="{DA92BE56-336C-48F6-AE77-7B388F8995E5}" destId="{04B520AD-082F-417B-93BD-C71FFAF88E9A}" srcOrd="0" destOrd="0" presId="urn:microsoft.com/office/officeart/2018/2/layout/IconVerticalSolidList"/>
    <dgm:cxn modelId="{905E729C-F854-4940-9851-5D101A24C597}" type="presParOf" srcId="{DA92BE56-336C-48F6-AE77-7B388F8995E5}" destId="{61E02292-1BF7-4228-B8A8-0AEC88904B75}" srcOrd="1" destOrd="0" presId="urn:microsoft.com/office/officeart/2018/2/layout/IconVerticalSolidList"/>
    <dgm:cxn modelId="{B5227775-FAAE-4A6D-9BB3-0822C9B07C2A}" type="presParOf" srcId="{DA92BE56-336C-48F6-AE77-7B388F8995E5}" destId="{A4568861-057C-4E92-BD95-37B8E19C40A7}" srcOrd="2" destOrd="0" presId="urn:microsoft.com/office/officeart/2018/2/layout/IconVerticalSolidList"/>
    <dgm:cxn modelId="{76506081-D44E-42DE-8105-F0E9CE30F739}" type="presParOf" srcId="{DA92BE56-336C-48F6-AE77-7B388F8995E5}" destId="{F428AAA7-535F-4A69-A632-A8BFB0445042}" srcOrd="3" destOrd="0" presId="urn:microsoft.com/office/officeart/2018/2/layout/IconVerticalSolidList"/>
    <dgm:cxn modelId="{661CC9E7-49A2-40FF-AB4D-F73835FEFFB4}" type="presParOf" srcId="{6A018B09-C238-48E4-9F64-4A09CC60D4AB}" destId="{7803619E-01BE-411E-9CA4-E139C39DFD21}" srcOrd="3" destOrd="0" presId="urn:microsoft.com/office/officeart/2018/2/layout/IconVerticalSolidList"/>
    <dgm:cxn modelId="{F68E2D7C-6A5B-450C-AAF0-F7461A52FA37}" type="presParOf" srcId="{6A018B09-C238-48E4-9F64-4A09CC60D4AB}" destId="{A2869997-AF29-47FA-8CE4-E2A51AE9DADB}" srcOrd="4" destOrd="0" presId="urn:microsoft.com/office/officeart/2018/2/layout/IconVerticalSolidList"/>
    <dgm:cxn modelId="{1EF79712-D29F-4AC5-A917-E26E41CD63DF}" type="presParOf" srcId="{A2869997-AF29-47FA-8CE4-E2A51AE9DADB}" destId="{0B506850-2C01-4DC8-A778-8FBD2CC1A15C}" srcOrd="0" destOrd="0" presId="urn:microsoft.com/office/officeart/2018/2/layout/IconVerticalSolidList"/>
    <dgm:cxn modelId="{EA4A4A36-0838-45F1-8E88-DF7106924F0F}" type="presParOf" srcId="{A2869997-AF29-47FA-8CE4-E2A51AE9DADB}" destId="{607F4213-1360-4A47-B369-B2F2FC64489B}" srcOrd="1" destOrd="0" presId="urn:microsoft.com/office/officeart/2018/2/layout/IconVerticalSolidList"/>
    <dgm:cxn modelId="{DFABA501-5CD4-4823-A39D-1DDF161106F7}" type="presParOf" srcId="{A2869997-AF29-47FA-8CE4-E2A51AE9DADB}" destId="{5165A694-2C65-4242-B590-F52C8BA6160E}" srcOrd="2" destOrd="0" presId="urn:microsoft.com/office/officeart/2018/2/layout/IconVerticalSolidList"/>
    <dgm:cxn modelId="{76D3E755-4A80-4DD6-88AD-46ADB00CC966}" type="presParOf" srcId="{A2869997-AF29-47FA-8CE4-E2A51AE9DADB}" destId="{BF6B6AEC-501D-448B-A0C0-923D8B47DF8A}" srcOrd="3" destOrd="0" presId="urn:microsoft.com/office/officeart/2018/2/layout/IconVerticalSolidList"/>
    <dgm:cxn modelId="{B3D1466F-FD8E-4757-AE51-3105ADF8B533}" type="presParOf" srcId="{6A018B09-C238-48E4-9F64-4A09CC60D4AB}" destId="{E9E6A88E-2D9C-47E7-B561-EDDF04D0B939}" srcOrd="5" destOrd="0" presId="urn:microsoft.com/office/officeart/2018/2/layout/IconVerticalSolidList"/>
    <dgm:cxn modelId="{30E87276-816E-425C-854A-0C27C1F06269}" type="presParOf" srcId="{6A018B09-C238-48E4-9F64-4A09CC60D4AB}" destId="{45F59E44-C435-42E4-9EE2-4557AC528AEC}" srcOrd="6" destOrd="0" presId="urn:microsoft.com/office/officeart/2018/2/layout/IconVerticalSolidList"/>
    <dgm:cxn modelId="{0886C077-1635-4513-907F-0CDEEF56DF74}" type="presParOf" srcId="{45F59E44-C435-42E4-9EE2-4557AC528AEC}" destId="{9A26D780-5DDE-4195-AD75-772E56A89001}" srcOrd="0" destOrd="0" presId="urn:microsoft.com/office/officeart/2018/2/layout/IconVerticalSolidList"/>
    <dgm:cxn modelId="{0A8022F9-213D-4344-90CD-0A45AAADD259}" type="presParOf" srcId="{45F59E44-C435-42E4-9EE2-4557AC528AEC}" destId="{3342E638-8126-4B3F-B12E-231BABA23DAD}" srcOrd="1" destOrd="0" presId="urn:microsoft.com/office/officeart/2018/2/layout/IconVerticalSolidList"/>
    <dgm:cxn modelId="{1C5F5C78-9E5B-4814-9083-2D5D4C1B73F7}" type="presParOf" srcId="{45F59E44-C435-42E4-9EE2-4557AC528AEC}" destId="{B7283CC9-0396-42E8-B88A-CB1969F04ADF}" srcOrd="2" destOrd="0" presId="urn:microsoft.com/office/officeart/2018/2/layout/IconVerticalSolidList"/>
    <dgm:cxn modelId="{52E9B517-E241-4E03-893F-2FBFFD87E86B}" type="presParOf" srcId="{45F59E44-C435-42E4-9EE2-4557AC528AEC}" destId="{64E96B89-D2A0-4A77-A95B-86A8177404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45EC79-FBD7-4811-BCBF-0C39B7E22E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7A46E7-D690-4728-AD15-07A64232FB90}">
      <dgm:prSet/>
      <dgm:spPr/>
      <dgm:t>
        <a:bodyPr/>
        <a:lstStyle/>
        <a:p>
          <a:pPr>
            <a:lnSpc>
              <a:spcPct val="100000"/>
            </a:lnSpc>
          </a:pPr>
          <a:r>
            <a:rPr lang="en-IN"/>
            <a:t>The government </a:t>
          </a:r>
          <a:r>
            <a:rPr lang="en-IN" b="1"/>
            <a:t>must identify the homeless at night</a:t>
          </a:r>
          <a:r>
            <a:rPr lang="en-IN"/>
            <a:t>,- the same way the number estimates of homeless were made , and shift them to the </a:t>
          </a:r>
          <a:r>
            <a:rPr lang="en-IN" b="1"/>
            <a:t>Quarantine center</a:t>
          </a:r>
          <a:r>
            <a:rPr lang="en-IN"/>
            <a:t> that is to </a:t>
          </a:r>
          <a:r>
            <a:rPr lang="en-IN" b="1"/>
            <a:t>be set up in each Ward </a:t>
          </a:r>
          <a:r>
            <a:rPr lang="en-IN"/>
            <a:t>of the hotspot metro city (</a:t>
          </a:r>
          <a:r>
            <a:rPr lang="en-IN" b="1"/>
            <a:t>QCW</a:t>
          </a:r>
          <a:r>
            <a:rPr lang="en-IN"/>
            <a:t>) dedicated to the homeless. </a:t>
          </a:r>
          <a:r>
            <a:rPr lang="en-IN" b="1"/>
            <a:t>App Taxi drivers can help ferry </a:t>
          </a:r>
          <a:r>
            <a:rPr lang="en-IN"/>
            <a:t>the homeless to the </a:t>
          </a:r>
          <a:r>
            <a:rPr lang="en-IN" b="1"/>
            <a:t>QCW</a:t>
          </a:r>
          <a:r>
            <a:rPr lang="en-IN"/>
            <a:t>. They are </a:t>
          </a:r>
          <a:r>
            <a:rPr lang="en-IN" b="1"/>
            <a:t>paid by the government</a:t>
          </a:r>
          <a:r>
            <a:rPr lang="en-IN"/>
            <a:t>.</a:t>
          </a:r>
          <a:endParaRPr lang="en-US" dirty="0"/>
        </a:p>
      </dgm:t>
    </dgm:pt>
    <dgm:pt modelId="{F10298A5-5866-4418-82B8-C33728C3B066}" type="parTrans" cxnId="{0656E928-313A-48DB-A316-37A10D313557}">
      <dgm:prSet/>
      <dgm:spPr/>
      <dgm:t>
        <a:bodyPr/>
        <a:lstStyle/>
        <a:p>
          <a:endParaRPr lang="en-US"/>
        </a:p>
      </dgm:t>
    </dgm:pt>
    <dgm:pt modelId="{E9F5C50C-BDDB-4307-9AAA-52A876590327}" type="sibTrans" cxnId="{0656E928-313A-48DB-A316-37A10D313557}">
      <dgm:prSet/>
      <dgm:spPr/>
      <dgm:t>
        <a:bodyPr/>
        <a:lstStyle/>
        <a:p>
          <a:pPr>
            <a:lnSpc>
              <a:spcPct val="100000"/>
            </a:lnSpc>
          </a:pPr>
          <a:endParaRPr lang="en-US"/>
        </a:p>
      </dgm:t>
    </dgm:pt>
    <dgm:pt modelId="{5D2B7736-BD02-43AE-A094-54B9BB84946D}">
      <dgm:prSet/>
      <dgm:spPr/>
      <dgm:t>
        <a:bodyPr/>
        <a:lstStyle/>
        <a:p>
          <a:pPr>
            <a:lnSpc>
              <a:spcPct val="100000"/>
            </a:lnSpc>
          </a:pPr>
          <a:r>
            <a:rPr lang="en-IN" dirty="0"/>
            <a:t>Each QCW </a:t>
          </a:r>
          <a:r>
            <a:rPr lang="en-IN" b="1" dirty="0"/>
            <a:t>will take biometrics</a:t>
          </a:r>
          <a:r>
            <a:rPr lang="en-IN" dirty="0"/>
            <a:t> of each person shifted there. A </a:t>
          </a:r>
          <a:r>
            <a:rPr lang="en-IN" b="1" dirty="0"/>
            <a:t>database will be set up</a:t>
          </a:r>
          <a:r>
            <a:rPr lang="en-IN" dirty="0"/>
            <a:t>, and data will be sent to the </a:t>
          </a:r>
          <a:r>
            <a:rPr lang="en-IN" b="1" dirty="0"/>
            <a:t>Central Processing Unit (CPU) (to be set up at the heart) of the city</a:t>
          </a:r>
          <a:r>
            <a:rPr lang="en-IN" dirty="0"/>
            <a:t>. </a:t>
          </a:r>
        </a:p>
        <a:p>
          <a:pPr>
            <a:lnSpc>
              <a:spcPct val="100000"/>
            </a:lnSpc>
          </a:pPr>
          <a:r>
            <a:rPr lang="en-IN" dirty="0"/>
            <a:t>(details explained in the upcoming slides)</a:t>
          </a:r>
          <a:endParaRPr lang="en-US" dirty="0"/>
        </a:p>
      </dgm:t>
    </dgm:pt>
    <dgm:pt modelId="{88C098EC-A587-4A25-9EE8-33390E83BDD6}" type="parTrans" cxnId="{25FFA00E-31B2-4C6E-A451-9DE9344F4EF4}">
      <dgm:prSet/>
      <dgm:spPr/>
      <dgm:t>
        <a:bodyPr/>
        <a:lstStyle/>
        <a:p>
          <a:endParaRPr lang="en-US"/>
        </a:p>
      </dgm:t>
    </dgm:pt>
    <dgm:pt modelId="{F8497E8D-02E5-4C91-8581-1E384324F8B2}" type="sibTrans" cxnId="{25FFA00E-31B2-4C6E-A451-9DE9344F4EF4}">
      <dgm:prSet/>
      <dgm:spPr/>
      <dgm:t>
        <a:bodyPr/>
        <a:lstStyle/>
        <a:p>
          <a:pPr>
            <a:lnSpc>
              <a:spcPct val="100000"/>
            </a:lnSpc>
          </a:pPr>
          <a:endParaRPr lang="en-US"/>
        </a:p>
      </dgm:t>
    </dgm:pt>
    <dgm:pt modelId="{52C1160B-9642-491C-A899-19C28CC2723D}">
      <dgm:prSet/>
      <dgm:spPr/>
      <dgm:t>
        <a:bodyPr/>
        <a:lstStyle/>
        <a:p>
          <a:pPr>
            <a:lnSpc>
              <a:spcPct val="100000"/>
            </a:lnSpc>
          </a:pPr>
          <a:r>
            <a:rPr lang="en-IN" b="1"/>
            <a:t>This covers the shelter part of the solution</a:t>
          </a:r>
          <a:r>
            <a:rPr lang="en-IN"/>
            <a:t>. The next few slides cover the </a:t>
          </a:r>
          <a:r>
            <a:rPr lang="en-IN" b="1"/>
            <a:t>food distribution system</a:t>
          </a:r>
          <a:r>
            <a:rPr lang="en-IN"/>
            <a:t> using </a:t>
          </a:r>
          <a:r>
            <a:rPr lang="en-IN" b="1"/>
            <a:t>iOT enabled vending machines</a:t>
          </a:r>
          <a:endParaRPr lang="en-US" b="1" dirty="0"/>
        </a:p>
      </dgm:t>
    </dgm:pt>
    <dgm:pt modelId="{FDE85F8A-F289-48A9-BF1C-1D7B84FB7316}" type="parTrans" cxnId="{D3DC7046-04F4-403F-8C28-A040EFA34BE5}">
      <dgm:prSet/>
      <dgm:spPr/>
      <dgm:t>
        <a:bodyPr/>
        <a:lstStyle/>
        <a:p>
          <a:endParaRPr lang="en-US"/>
        </a:p>
      </dgm:t>
    </dgm:pt>
    <dgm:pt modelId="{1E546314-85C0-4091-9A82-7E19547C8342}" type="sibTrans" cxnId="{D3DC7046-04F4-403F-8C28-A040EFA34BE5}">
      <dgm:prSet/>
      <dgm:spPr/>
      <dgm:t>
        <a:bodyPr/>
        <a:lstStyle/>
        <a:p>
          <a:endParaRPr lang="en-US"/>
        </a:p>
      </dgm:t>
    </dgm:pt>
    <dgm:pt modelId="{B816FB58-F589-4D8F-AC2C-42EEA4F499E9}" type="pres">
      <dgm:prSet presAssocID="{3F45EC79-FBD7-4811-BCBF-0C39B7E22EEE}" presName="root" presStyleCnt="0">
        <dgm:presLayoutVars>
          <dgm:dir/>
          <dgm:resizeHandles val="exact"/>
        </dgm:presLayoutVars>
      </dgm:prSet>
      <dgm:spPr/>
    </dgm:pt>
    <dgm:pt modelId="{97ECE53F-6F9D-453B-BC12-8634E35720B0}" type="pres">
      <dgm:prSet presAssocID="{767A46E7-D690-4728-AD15-07A64232FB90}" presName="compNode" presStyleCnt="0"/>
      <dgm:spPr/>
    </dgm:pt>
    <dgm:pt modelId="{AEC27AC0-6752-4A30-BBE8-892544285B15}" type="pres">
      <dgm:prSet presAssocID="{767A46E7-D690-4728-AD15-07A64232FB90}" presName="bgRect" presStyleLbl="bgShp" presStyleIdx="0" presStyleCnt="3"/>
      <dgm:spPr/>
    </dgm:pt>
    <dgm:pt modelId="{5C9B996F-DD84-4EAE-9E97-BDE9656BE2E7}" type="pres">
      <dgm:prSet presAssocID="{767A46E7-D690-4728-AD15-07A64232FB9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3EDCFC99-07C0-49AD-9809-97F734C75501}" type="pres">
      <dgm:prSet presAssocID="{767A46E7-D690-4728-AD15-07A64232FB90}" presName="spaceRect" presStyleCnt="0"/>
      <dgm:spPr/>
    </dgm:pt>
    <dgm:pt modelId="{45F24F66-AF70-4301-8FCA-E6359FCE96F9}" type="pres">
      <dgm:prSet presAssocID="{767A46E7-D690-4728-AD15-07A64232FB90}" presName="parTx" presStyleLbl="revTx" presStyleIdx="0" presStyleCnt="3">
        <dgm:presLayoutVars>
          <dgm:chMax val="0"/>
          <dgm:chPref val="0"/>
        </dgm:presLayoutVars>
      </dgm:prSet>
      <dgm:spPr/>
    </dgm:pt>
    <dgm:pt modelId="{B52A28CA-58A7-416E-BCF6-797FB9D52AAD}" type="pres">
      <dgm:prSet presAssocID="{E9F5C50C-BDDB-4307-9AAA-52A876590327}" presName="sibTrans" presStyleCnt="0"/>
      <dgm:spPr/>
    </dgm:pt>
    <dgm:pt modelId="{484D4D99-7F34-4347-92BF-6A8194E02F23}" type="pres">
      <dgm:prSet presAssocID="{5D2B7736-BD02-43AE-A094-54B9BB84946D}" presName="compNode" presStyleCnt="0"/>
      <dgm:spPr/>
    </dgm:pt>
    <dgm:pt modelId="{056669EB-8E9B-463F-B473-317FF876CB12}" type="pres">
      <dgm:prSet presAssocID="{5D2B7736-BD02-43AE-A094-54B9BB84946D}" presName="bgRect" presStyleLbl="bgShp" presStyleIdx="1" presStyleCnt="3"/>
      <dgm:spPr/>
    </dgm:pt>
    <dgm:pt modelId="{FBD59CB8-5898-4C07-B73F-909DFD7497D0}" type="pres">
      <dgm:prSet presAssocID="{5D2B7736-BD02-43AE-A094-54B9BB8494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C89123C-00DF-4BD6-9B38-8C1CED8E17D3}" type="pres">
      <dgm:prSet presAssocID="{5D2B7736-BD02-43AE-A094-54B9BB84946D}" presName="spaceRect" presStyleCnt="0"/>
      <dgm:spPr/>
    </dgm:pt>
    <dgm:pt modelId="{C2784606-106F-4BC3-9A3B-C7265E7AB459}" type="pres">
      <dgm:prSet presAssocID="{5D2B7736-BD02-43AE-A094-54B9BB84946D}" presName="parTx" presStyleLbl="revTx" presStyleIdx="1" presStyleCnt="3">
        <dgm:presLayoutVars>
          <dgm:chMax val="0"/>
          <dgm:chPref val="0"/>
        </dgm:presLayoutVars>
      </dgm:prSet>
      <dgm:spPr/>
    </dgm:pt>
    <dgm:pt modelId="{49F85A56-09FA-4332-901E-C9E0F6600ADC}" type="pres">
      <dgm:prSet presAssocID="{F8497E8D-02E5-4C91-8581-1E384324F8B2}" presName="sibTrans" presStyleCnt="0"/>
      <dgm:spPr/>
    </dgm:pt>
    <dgm:pt modelId="{31FBF835-01A3-4A89-8B12-56FB8D82CA35}" type="pres">
      <dgm:prSet presAssocID="{52C1160B-9642-491C-A899-19C28CC2723D}" presName="compNode" presStyleCnt="0"/>
      <dgm:spPr/>
    </dgm:pt>
    <dgm:pt modelId="{92CC06EB-2DBF-40D3-BCA9-23067EC4E5E5}" type="pres">
      <dgm:prSet presAssocID="{52C1160B-9642-491C-A899-19C28CC2723D}" presName="bgRect" presStyleLbl="bgShp" presStyleIdx="2" presStyleCnt="3"/>
      <dgm:spPr/>
    </dgm:pt>
    <dgm:pt modelId="{169A5745-5612-4C80-AF87-32D8D6293640}" type="pres">
      <dgm:prSet presAssocID="{52C1160B-9642-491C-A899-19C28CC272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CE1CC89-9B4E-4D8F-9E80-FC81019351FF}" type="pres">
      <dgm:prSet presAssocID="{52C1160B-9642-491C-A899-19C28CC2723D}" presName="spaceRect" presStyleCnt="0"/>
      <dgm:spPr/>
    </dgm:pt>
    <dgm:pt modelId="{5B373B95-A6BE-41C8-B7FA-84A83E9EE6E4}" type="pres">
      <dgm:prSet presAssocID="{52C1160B-9642-491C-A899-19C28CC2723D}" presName="parTx" presStyleLbl="revTx" presStyleIdx="2" presStyleCnt="3">
        <dgm:presLayoutVars>
          <dgm:chMax val="0"/>
          <dgm:chPref val="0"/>
        </dgm:presLayoutVars>
      </dgm:prSet>
      <dgm:spPr/>
    </dgm:pt>
  </dgm:ptLst>
  <dgm:cxnLst>
    <dgm:cxn modelId="{25FFA00E-31B2-4C6E-A451-9DE9344F4EF4}" srcId="{3F45EC79-FBD7-4811-BCBF-0C39B7E22EEE}" destId="{5D2B7736-BD02-43AE-A094-54B9BB84946D}" srcOrd="1" destOrd="0" parTransId="{88C098EC-A587-4A25-9EE8-33390E83BDD6}" sibTransId="{F8497E8D-02E5-4C91-8581-1E384324F8B2}"/>
    <dgm:cxn modelId="{0656E928-313A-48DB-A316-37A10D313557}" srcId="{3F45EC79-FBD7-4811-BCBF-0C39B7E22EEE}" destId="{767A46E7-D690-4728-AD15-07A64232FB90}" srcOrd="0" destOrd="0" parTransId="{F10298A5-5866-4418-82B8-C33728C3B066}" sibTransId="{E9F5C50C-BDDB-4307-9AAA-52A876590327}"/>
    <dgm:cxn modelId="{90984A5F-BC91-4047-A3AE-29C3CD878F41}" type="presOf" srcId="{5D2B7736-BD02-43AE-A094-54B9BB84946D}" destId="{C2784606-106F-4BC3-9A3B-C7265E7AB459}" srcOrd="0" destOrd="0" presId="urn:microsoft.com/office/officeart/2018/2/layout/IconVerticalSolidList"/>
    <dgm:cxn modelId="{D3DC7046-04F4-403F-8C28-A040EFA34BE5}" srcId="{3F45EC79-FBD7-4811-BCBF-0C39B7E22EEE}" destId="{52C1160B-9642-491C-A899-19C28CC2723D}" srcOrd="2" destOrd="0" parTransId="{FDE85F8A-F289-48A9-BF1C-1D7B84FB7316}" sibTransId="{1E546314-85C0-4091-9A82-7E19547C8342}"/>
    <dgm:cxn modelId="{6C15C09C-9237-4470-824A-13585A5D9534}" type="presOf" srcId="{3F45EC79-FBD7-4811-BCBF-0C39B7E22EEE}" destId="{B816FB58-F589-4D8F-AC2C-42EEA4F499E9}" srcOrd="0" destOrd="0" presId="urn:microsoft.com/office/officeart/2018/2/layout/IconVerticalSolidList"/>
    <dgm:cxn modelId="{88C41DC0-FB40-488E-B77F-1160FA90FB22}" type="presOf" srcId="{52C1160B-9642-491C-A899-19C28CC2723D}" destId="{5B373B95-A6BE-41C8-B7FA-84A83E9EE6E4}" srcOrd="0" destOrd="0" presId="urn:microsoft.com/office/officeart/2018/2/layout/IconVerticalSolidList"/>
    <dgm:cxn modelId="{0DEC3DF1-AD7A-46A8-97F3-102D4A6C8FB3}" type="presOf" srcId="{767A46E7-D690-4728-AD15-07A64232FB90}" destId="{45F24F66-AF70-4301-8FCA-E6359FCE96F9}" srcOrd="0" destOrd="0" presId="urn:microsoft.com/office/officeart/2018/2/layout/IconVerticalSolidList"/>
    <dgm:cxn modelId="{C350BCD2-6BA3-494A-8AD3-B88F7B5E7791}" type="presParOf" srcId="{B816FB58-F589-4D8F-AC2C-42EEA4F499E9}" destId="{97ECE53F-6F9D-453B-BC12-8634E35720B0}" srcOrd="0" destOrd="0" presId="urn:microsoft.com/office/officeart/2018/2/layout/IconVerticalSolidList"/>
    <dgm:cxn modelId="{1956F32B-0AA2-4F19-8D57-4A6B392A0803}" type="presParOf" srcId="{97ECE53F-6F9D-453B-BC12-8634E35720B0}" destId="{AEC27AC0-6752-4A30-BBE8-892544285B15}" srcOrd="0" destOrd="0" presId="urn:microsoft.com/office/officeart/2018/2/layout/IconVerticalSolidList"/>
    <dgm:cxn modelId="{63E620C8-2BFF-450C-8AFE-3FF55A2A01F7}" type="presParOf" srcId="{97ECE53F-6F9D-453B-BC12-8634E35720B0}" destId="{5C9B996F-DD84-4EAE-9E97-BDE9656BE2E7}" srcOrd="1" destOrd="0" presId="urn:microsoft.com/office/officeart/2018/2/layout/IconVerticalSolidList"/>
    <dgm:cxn modelId="{FC4C5D48-B090-4A5C-9F3B-DBF1F2F7B9E0}" type="presParOf" srcId="{97ECE53F-6F9D-453B-BC12-8634E35720B0}" destId="{3EDCFC99-07C0-49AD-9809-97F734C75501}" srcOrd="2" destOrd="0" presId="urn:microsoft.com/office/officeart/2018/2/layout/IconVerticalSolidList"/>
    <dgm:cxn modelId="{EC354F8E-2FFC-49DC-B5C9-F9299A3F9E62}" type="presParOf" srcId="{97ECE53F-6F9D-453B-BC12-8634E35720B0}" destId="{45F24F66-AF70-4301-8FCA-E6359FCE96F9}" srcOrd="3" destOrd="0" presId="urn:microsoft.com/office/officeart/2018/2/layout/IconVerticalSolidList"/>
    <dgm:cxn modelId="{B0856930-41F7-461E-9647-527F4A215A60}" type="presParOf" srcId="{B816FB58-F589-4D8F-AC2C-42EEA4F499E9}" destId="{B52A28CA-58A7-416E-BCF6-797FB9D52AAD}" srcOrd="1" destOrd="0" presId="urn:microsoft.com/office/officeart/2018/2/layout/IconVerticalSolidList"/>
    <dgm:cxn modelId="{34D2A594-A523-4D25-98E6-8CF6F5265DD9}" type="presParOf" srcId="{B816FB58-F589-4D8F-AC2C-42EEA4F499E9}" destId="{484D4D99-7F34-4347-92BF-6A8194E02F23}" srcOrd="2" destOrd="0" presId="urn:microsoft.com/office/officeart/2018/2/layout/IconVerticalSolidList"/>
    <dgm:cxn modelId="{19ABC07C-2164-4A3E-9420-5226FEB88FF3}" type="presParOf" srcId="{484D4D99-7F34-4347-92BF-6A8194E02F23}" destId="{056669EB-8E9B-463F-B473-317FF876CB12}" srcOrd="0" destOrd="0" presId="urn:microsoft.com/office/officeart/2018/2/layout/IconVerticalSolidList"/>
    <dgm:cxn modelId="{B7269BF6-8080-458B-A5DF-0E956896FD03}" type="presParOf" srcId="{484D4D99-7F34-4347-92BF-6A8194E02F23}" destId="{FBD59CB8-5898-4C07-B73F-909DFD7497D0}" srcOrd="1" destOrd="0" presId="urn:microsoft.com/office/officeart/2018/2/layout/IconVerticalSolidList"/>
    <dgm:cxn modelId="{7DAD83ED-83E0-4483-B2EF-1F57BFBA7AE8}" type="presParOf" srcId="{484D4D99-7F34-4347-92BF-6A8194E02F23}" destId="{8C89123C-00DF-4BD6-9B38-8C1CED8E17D3}" srcOrd="2" destOrd="0" presId="urn:microsoft.com/office/officeart/2018/2/layout/IconVerticalSolidList"/>
    <dgm:cxn modelId="{BCD88A48-CB7D-4F67-8DEC-4CA4476C2BAD}" type="presParOf" srcId="{484D4D99-7F34-4347-92BF-6A8194E02F23}" destId="{C2784606-106F-4BC3-9A3B-C7265E7AB459}" srcOrd="3" destOrd="0" presId="urn:microsoft.com/office/officeart/2018/2/layout/IconVerticalSolidList"/>
    <dgm:cxn modelId="{081C4D4B-D319-4E3F-8439-B6963D0C0778}" type="presParOf" srcId="{B816FB58-F589-4D8F-AC2C-42EEA4F499E9}" destId="{49F85A56-09FA-4332-901E-C9E0F6600ADC}" srcOrd="3" destOrd="0" presId="urn:microsoft.com/office/officeart/2018/2/layout/IconVerticalSolidList"/>
    <dgm:cxn modelId="{8CB6105F-85A9-4BD5-B5CD-BF63C03A5A0F}" type="presParOf" srcId="{B816FB58-F589-4D8F-AC2C-42EEA4F499E9}" destId="{31FBF835-01A3-4A89-8B12-56FB8D82CA35}" srcOrd="4" destOrd="0" presId="urn:microsoft.com/office/officeart/2018/2/layout/IconVerticalSolidList"/>
    <dgm:cxn modelId="{DFBC4280-FD81-4F3E-B876-19E76A64E8EC}" type="presParOf" srcId="{31FBF835-01A3-4A89-8B12-56FB8D82CA35}" destId="{92CC06EB-2DBF-40D3-BCA9-23067EC4E5E5}" srcOrd="0" destOrd="0" presId="urn:microsoft.com/office/officeart/2018/2/layout/IconVerticalSolidList"/>
    <dgm:cxn modelId="{3149E587-51BB-4E3E-AA71-2312BF47DF5A}" type="presParOf" srcId="{31FBF835-01A3-4A89-8B12-56FB8D82CA35}" destId="{169A5745-5612-4C80-AF87-32D8D6293640}" srcOrd="1" destOrd="0" presId="urn:microsoft.com/office/officeart/2018/2/layout/IconVerticalSolidList"/>
    <dgm:cxn modelId="{7FAF5243-8B6A-41EF-89F8-2F30B8B21AE6}" type="presParOf" srcId="{31FBF835-01A3-4A89-8B12-56FB8D82CA35}" destId="{0CE1CC89-9B4E-4D8F-9E80-FC81019351FF}" srcOrd="2" destOrd="0" presId="urn:microsoft.com/office/officeart/2018/2/layout/IconVerticalSolidList"/>
    <dgm:cxn modelId="{61421584-2295-4E68-B6BB-EE02E7CBFA97}" type="presParOf" srcId="{31FBF835-01A3-4A89-8B12-56FB8D82CA35}" destId="{5B373B95-A6BE-41C8-B7FA-84A83E9EE6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EF77E-7AA3-464A-BB4B-C6F90806305F}"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ECD9B4F1-6340-45CA-B017-36E4494B7A99}">
      <dgm:prSet/>
      <dgm:spPr/>
      <dgm:t>
        <a:bodyPr/>
        <a:lstStyle/>
        <a:p>
          <a:r>
            <a:rPr lang="en-IN"/>
            <a:t>The machines are totally user friendly. The person who needs the meal, will give his biometric, and the machine unlocks, and he can pick the food. The caretakers, at the QCW’s can assist, because no training is required to operate these machines.</a:t>
          </a:r>
          <a:endParaRPr lang="en-US"/>
        </a:p>
      </dgm:t>
    </dgm:pt>
    <dgm:pt modelId="{13A2A7D0-6747-4422-B085-26CDA35CC51C}" type="parTrans" cxnId="{380D4B13-50B7-4E09-B1A9-DF001FA59459}">
      <dgm:prSet/>
      <dgm:spPr/>
      <dgm:t>
        <a:bodyPr/>
        <a:lstStyle/>
        <a:p>
          <a:endParaRPr lang="en-US"/>
        </a:p>
      </dgm:t>
    </dgm:pt>
    <dgm:pt modelId="{9FF92BC6-03B8-4995-A426-1DB8222B0423}" type="sibTrans" cxnId="{380D4B13-50B7-4E09-B1A9-DF001FA59459}">
      <dgm:prSet/>
      <dgm:spPr/>
      <dgm:t>
        <a:bodyPr/>
        <a:lstStyle/>
        <a:p>
          <a:endParaRPr lang="en-US"/>
        </a:p>
      </dgm:t>
    </dgm:pt>
    <dgm:pt modelId="{EE23E706-3A36-4DE7-BE95-FC3F5B774299}">
      <dgm:prSet/>
      <dgm:spPr/>
      <dgm:t>
        <a:bodyPr/>
        <a:lstStyle/>
        <a:p>
          <a:r>
            <a:rPr lang="en-IN"/>
            <a:t>Minimum man power is required, and thus the delivery of food to the care seeker is contact less. As soon as a single meal is taken out of the machine, the CPU gets the information via the internet, to prepare enough meals, to reload the machine (Minimum wastage)</a:t>
          </a:r>
          <a:endParaRPr lang="en-US"/>
        </a:p>
      </dgm:t>
    </dgm:pt>
    <dgm:pt modelId="{DEABA960-311C-4E7B-AAF4-BF0BD5CBA1B0}" type="parTrans" cxnId="{ED77EF61-6606-41E6-ACAD-D33D85679995}">
      <dgm:prSet/>
      <dgm:spPr/>
      <dgm:t>
        <a:bodyPr/>
        <a:lstStyle/>
        <a:p>
          <a:endParaRPr lang="en-US"/>
        </a:p>
      </dgm:t>
    </dgm:pt>
    <dgm:pt modelId="{30B31106-61D0-404F-BE58-F989970BAF0D}" type="sibTrans" cxnId="{ED77EF61-6606-41E6-ACAD-D33D85679995}">
      <dgm:prSet/>
      <dgm:spPr/>
      <dgm:t>
        <a:bodyPr/>
        <a:lstStyle/>
        <a:p>
          <a:endParaRPr lang="en-US"/>
        </a:p>
      </dgm:t>
    </dgm:pt>
    <dgm:pt modelId="{E1062AE5-6401-4958-99AF-494109980846}">
      <dgm:prSet/>
      <dgm:spPr/>
      <dgm:t>
        <a:bodyPr/>
        <a:lstStyle/>
        <a:p>
          <a:r>
            <a:rPr lang="en-IN"/>
            <a:t>A total of 1 vending machine is required per QCW, therefore 150 machines in a big metro city.</a:t>
          </a:r>
          <a:endParaRPr lang="en-US"/>
        </a:p>
      </dgm:t>
    </dgm:pt>
    <dgm:pt modelId="{5D2BDDE4-677D-4D32-A7C6-8B595EEC25F9}" type="parTrans" cxnId="{62D6C5FD-FD06-4FAA-9D3F-B03175E96434}">
      <dgm:prSet/>
      <dgm:spPr/>
      <dgm:t>
        <a:bodyPr/>
        <a:lstStyle/>
        <a:p>
          <a:endParaRPr lang="en-US"/>
        </a:p>
      </dgm:t>
    </dgm:pt>
    <dgm:pt modelId="{196DA2C0-99B9-4B1C-8FDA-71B876B506C6}" type="sibTrans" cxnId="{62D6C5FD-FD06-4FAA-9D3F-B03175E96434}">
      <dgm:prSet/>
      <dgm:spPr/>
      <dgm:t>
        <a:bodyPr/>
        <a:lstStyle/>
        <a:p>
          <a:endParaRPr lang="en-US"/>
        </a:p>
      </dgm:t>
    </dgm:pt>
    <dgm:pt modelId="{1A68F52F-E220-4F21-A6B4-A0B4D793473D}" type="pres">
      <dgm:prSet presAssocID="{F49EF77E-7AA3-464A-BB4B-C6F90806305F}" presName="outerComposite" presStyleCnt="0">
        <dgm:presLayoutVars>
          <dgm:chMax val="5"/>
          <dgm:dir/>
          <dgm:resizeHandles val="exact"/>
        </dgm:presLayoutVars>
      </dgm:prSet>
      <dgm:spPr/>
    </dgm:pt>
    <dgm:pt modelId="{A83A1CD1-FDE3-4970-88FF-F92D8B9D4939}" type="pres">
      <dgm:prSet presAssocID="{F49EF77E-7AA3-464A-BB4B-C6F90806305F}" presName="dummyMaxCanvas" presStyleCnt="0">
        <dgm:presLayoutVars/>
      </dgm:prSet>
      <dgm:spPr/>
    </dgm:pt>
    <dgm:pt modelId="{8CBD6E4B-F377-45DF-887E-3ECB9CAD987E}" type="pres">
      <dgm:prSet presAssocID="{F49EF77E-7AA3-464A-BB4B-C6F90806305F}" presName="ThreeNodes_1" presStyleLbl="node1" presStyleIdx="0" presStyleCnt="3">
        <dgm:presLayoutVars>
          <dgm:bulletEnabled val="1"/>
        </dgm:presLayoutVars>
      </dgm:prSet>
      <dgm:spPr/>
    </dgm:pt>
    <dgm:pt modelId="{AE1E685D-4CC5-438D-82F7-1816D94079E9}" type="pres">
      <dgm:prSet presAssocID="{F49EF77E-7AA3-464A-BB4B-C6F90806305F}" presName="ThreeNodes_2" presStyleLbl="node1" presStyleIdx="1" presStyleCnt="3">
        <dgm:presLayoutVars>
          <dgm:bulletEnabled val="1"/>
        </dgm:presLayoutVars>
      </dgm:prSet>
      <dgm:spPr/>
    </dgm:pt>
    <dgm:pt modelId="{0BD4CDA7-10EE-446A-A0E7-9A8C53399861}" type="pres">
      <dgm:prSet presAssocID="{F49EF77E-7AA3-464A-BB4B-C6F90806305F}" presName="ThreeNodes_3" presStyleLbl="node1" presStyleIdx="2" presStyleCnt="3">
        <dgm:presLayoutVars>
          <dgm:bulletEnabled val="1"/>
        </dgm:presLayoutVars>
      </dgm:prSet>
      <dgm:spPr/>
    </dgm:pt>
    <dgm:pt modelId="{9C1CC40F-10C5-481A-BABE-2D9EF89C2AA3}" type="pres">
      <dgm:prSet presAssocID="{F49EF77E-7AA3-464A-BB4B-C6F90806305F}" presName="ThreeConn_1-2" presStyleLbl="fgAccFollowNode1" presStyleIdx="0" presStyleCnt="2">
        <dgm:presLayoutVars>
          <dgm:bulletEnabled val="1"/>
        </dgm:presLayoutVars>
      </dgm:prSet>
      <dgm:spPr/>
    </dgm:pt>
    <dgm:pt modelId="{04AE8E6F-8AC9-48D5-9F07-539C6EF8FCE9}" type="pres">
      <dgm:prSet presAssocID="{F49EF77E-7AA3-464A-BB4B-C6F90806305F}" presName="ThreeConn_2-3" presStyleLbl="fgAccFollowNode1" presStyleIdx="1" presStyleCnt="2">
        <dgm:presLayoutVars>
          <dgm:bulletEnabled val="1"/>
        </dgm:presLayoutVars>
      </dgm:prSet>
      <dgm:spPr/>
    </dgm:pt>
    <dgm:pt modelId="{8DCA6EFB-41F1-4262-A7DB-2EE45270E977}" type="pres">
      <dgm:prSet presAssocID="{F49EF77E-7AA3-464A-BB4B-C6F90806305F}" presName="ThreeNodes_1_text" presStyleLbl="node1" presStyleIdx="2" presStyleCnt="3">
        <dgm:presLayoutVars>
          <dgm:bulletEnabled val="1"/>
        </dgm:presLayoutVars>
      </dgm:prSet>
      <dgm:spPr/>
    </dgm:pt>
    <dgm:pt modelId="{51039AB1-520F-4D08-90FE-B96E4A26B690}" type="pres">
      <dgm:prSet presAssocID="{F49EF77E-7AA3-464A-BB4B-C6F90806305F}" presName="ThreeNodes_2_text" presStyleLbl="node1" presStyleIdx="2" presStyleCnt="3">
        <dgm:presLayoutVars>
          <dgm:bulletEnabled val="1"/>
        </dgm:presLayoutVars>
      </dgm:prSet>
      <dgm:spPr/>
    </dgm:pt>
    <dgm:pt modelId="{DA77F521-57AD-4D02-A7FB-3F9B84E1060A}" type="pres">
      <dgm:prSet presAssocID="{F49EF77E-7AA3-464A-BB4B-C6F90806305F}" presName="ThreeNodes_3_text" presStyleLbl="node1" presStyleIdx="2" presStyleCnt="3">
        <dgm:presLayoutVars>
          <dgm:bulletEnabled val="1"/>
        </dgm:presLayoutVars>
      </dgm:prSet>
      <dgm:spPr/>
    </dgm:pt>
  </dgm:ptLst>
  <dgm:cxnLst>
    <dgm:cxn modelId="{380D4B13-50B7-4E09-B1A9-DF001FA59459}" srcId="{F49EF77E-7AA3-464A-BB4B-C6F90806305F}" destId="{ECD9B4F1-6340-45CA-B017-36E4494B7A99}" srcOrd="0" destOrd="0" parTransId="{13A2A7D0-6747-4422-B085-26CDA35CC51C}" sibTransId="{9FF92BC6-03B8-4995-A426-1DB8222B0423}"/>
    <dgm:cxn modelId="{9AFF9816-0884-4413-A352-252FE5880F58}" type="presOf" srcId="{ECD9B4F1-6340-45CA-B017-36E4494B7A99}" destId="{8CBD6E4B-F377-45DF-887E-3ECB9CAD987E}" srcOrd="0" destOrd="0" presId="urn:microsoft.com/office/officeart/2005/8/layout/vProcess5"/>
    <dgm:cxn modelId="{0306D529-411B-4B17-8A7C-BAC719778E58}" type="presOf" srcId="{E1062AE5-6401-4958-99AF-494109980846}" destId="{0BD4CDA7-10EE-446A-A0E7-9A8C53399861}" srcOrd="0" destOrd="0" presId="urn:microsoft.com/office/officeart/2005/8/layout/vProcess5"/>
    <dgm:cxn modelId="{ED77EF61-6606-41E6-ACAD-D33D85679995}" srcId="{F49EF77E-7AA3-464A-BB4B-C6F90806305F}" destId="{EE23E706-3A36-4DE7-BE95-FC3F5B774299}" srcOrd="1" destOrd="0" parTransId="{DEABA960-311C-4E7B-AAF4-BF0BD5CBA1B0}" sibTransId="{30B31106-61D0-404F-BE58-F989970BAF0D}"/>
    <dgm:cxn modelId="{3D0A3A45-44CC-408C-9F52-7D51E3A3EC55}" type="presOf" srcId="{9FF92BC6-03B8-4995-A426-1DB8222B0423}" destId="{9C1CC40F-10C5-481A-BABE-2D9EF89C2AA3}" srcOrd="0" destOrd="0" presId="urn:microsoft.com/office/officeart/2005/8/layout/vProcess5"/>
    <dgm:cxn modelId="{DE8B7D68-FB55-4965-82D3-5D7AF046A340}" type="presOf" srcId="{30B31106-61D0-404F-BE58-F989970BAF0D}" destId="{04AE8E6F-8AC9-48D5-9F07-539C6EF8FCE9}" srcOrd="0" destOrd="0" presId="urn:microsoft.com/office/officeart/2005/8/layout/vProcess5"/>
    <dgm:cxn modelId="{514CFA96-60DD-4CF8-8628-BE5A585EF803}" type="presOf" srcId="{EE23E706-3A36-4DE7-BE95-FC3F5B774299}" destId="{51039AB1-520F-4D08-90FE-B96E4A26B690}" srcOrd="1" destOrd="0" presId="urn:microsoft.com/office/officeart/2005/8/layout/vProcess5"/>
    <dgm:cxn modelId="{091FB2A8-9DDF-4CFC-B08A-A31BB87AAE72}" type="presOf" srcId="{F49EF77E-7AA3-464A-BB4B-C6F90806305F}" destId="{1A68F52F-E220-4F21-A6B4-A0B4D793473D}" srcOrd="0" destOrd="0" presId="urn:microsoft.com/office/officeart/2005/8/layout/vProcess5"/>
    <dgm:cxn modelId="{FB7544B2-5683-4C5B-9320-704E9AEE2A56}" type="presOf" srcId="{EE23E706-3A36-4DE7-BE95-FC3F5B774299}" destId="{AE1E685D-4CC5-438D-82F7-1816D94079E9}" srcOrd="0" destOrd="0" presId="urn:microsoft.com/office/officeart/2005/8/layout/vProcess5"/>
    <dgm:cxn modelId="{5C58A2E1-9121-41E2-A244-489674E6EBCB}" type="presOf" srcId="{ECD9B4F1-6340-45CA-B017-36E4494B7A99}" destId="{8DCA6EFB-41F1-4262-A7DB-2EE45270E977}" srcOrd="1" destOrd="0" presId="urn:microsoft.com/office/officeart/2005/8/layout/vProcess5"/>
    <dgm:cxn modelId="{29782AE7-8461-4D9C-9A30-DDB2DF99000E}" type="presOf" srcId="{E1062AE5-6401-4958-99AF-494109980846}" destId="{DA77F521-57AD-4D02-A7FB-3F9B84E1060A}" srcOrd="1" destOrd="0" presId="urn:microsoft.com/office/officeart/2005/8/layout/vProcess5"/>
    <dgm:cxn modelId="{62D6C5FD-FD06-4FAA-9D3F-B03175E96434}" srcId="{F49EF77E-7AA3-464A-BB4B-C6F90806305F}" destId="{E1062AE5-6401-4958-99AF-494109980846}" srcOrd="2" destOrd="0" parTransId="{5D2BDDE4-677D-4D32-A7C6-8B595EEC25F9}" sibTransId="{196DA2C0-99B9-4B1C-8FDA-71B876B506C6}"/>
    <dgm:cxn modelId="{4FB2E680-8041-4B14-BD11-240387C9B943}" type="presParOf" srcId="{1A68F52F-E220-4F21-A6B4-A0B4D793473D}" destId="{A83A1CD1-FDE3-4970-88FF-F92D8B9D4939}" srcOrd="0" destOrd="0" presId="urn:microsoft.com/office/officeart/2005/8/layout/vProcess5"/>
    <dgm:cxn modelId="{C5F8B8B8-BE70-47A7-A47A-A27100D7CA6C}" type="presParOf" srcId="{1A68F52F-E220-4F21-A6B4-A0B4D793473D}" destId="{8CBD6E4B-F377-45DF-887E-3ECB9CAD987E}" srcOrd="1" destOrd="0" presId="urn:microsoft.com/office/officeart/2005/8/layout/vProcess5"/>
    <dgm:cxn modelId="{68294638-1A35-4AC6-A480-844C89C1967F}" type="presParOf" srcId="{1A68F52F-E220-4F21-A6B4-A0B4D793473D}" destId="{AE1E685D-4CC5-438D-82F7-1816D94079E9}" srcOrd="2" destOrd="0" presId="urn:microsoft.com/office/officeart/2005/8/layout/vProcess5"/>
    <dgm:cxn modelId="{600493C1-5EDB-465B-8131-8D731D9A744D}" type="presParOf" srcId="{1A68F52F-E220-4F21-A6B4-A0B4D793473D}" destId="{0BD4CDA7-10EE-446A-A0E7-9A8C53399861}" srcOrd="3" destOrd="0" presId="urn:microsoft.com/office/officeart/2005/8/layout/vProcess5"/>
    <dgm:cxn modelId="{4A1E3EA9-CEA7-4AB4-978D-FF73F96E8567}" type="presParOf" srcId="{1A68F52F-E220-4F21-A6B4-A0B4D793473D}" destId="{9C1CC40F-10C5-481A-BABE-2D9EF89C2AA3}" srcOrd="4" destOrd="0" presId="urn:microsoft.com/office/officeart/2005/8/layout/vProcess5"/>
    <dgm:cxn modelId="{BC9DE1A4-DA3D-4883-AECF-63E3F8049C15}" type="presParOf" srcId="{1A68F52F-E220-4F21-A6B4-A0B4D793473D}" destId="{04AE8E6F-8AC9-48D5-9F07-539C6EF8FCE9}" srcOrd="5" destOrd="0" presId="urn:microsoft.com/office/officeart/2005/8/layout/vProcess5"/>
    <dgm:cxn modelId="{8E55FA5B-1C06-4BED-911A-0E706834E47B}" type="presParOf" srcId="{1A68F52F-E220-4F21-A6B4-A0B4D793473D}" destId="{8DCA6EFB-41F1-4262-A7DB-2EE45270E977}" srcOrd="6" destOrd="0" presId="urn:microsoft.com/office/officeart/2005/8/layout/vProcess5"/>
    <dgm:cxn modelId="{0423689B-9523-4C46-B19C-ACC5204016CA}" type="presParOf" srcId="{1A68F52F-E220-4F21-A6B4-A0B4D793473D}" destId="{51039AB1-520F-4D08-90FE-B96E4A26B690}" srcOrd="7" destOrd="0" presId="urn:microsoft.com/office/officeart/2005/8/layout/vProcess5"/>
    <dgm:cxn modelId="{0C62C483-D245-4C3C-90D1-B177A0133F57}" type="presParOf" srcId="{1A68F52F-E220-4F21-A6B4-A0B4D793473D}" destId="{DA77F521-57AD-4D02-A7FB-3F9B84E1060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2A6DDE-7B76-4A14-B341-768FA8F1564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615CDA4-3963-4677-B2C6-BD7E239AEE1B}">
      <dgm:prSet/>
      <dgm:spPr/>
      <dgm:t>
        <a:bodyPr/>
        <a:lstStyle/>
        <a:p>
          <a:pPr>
            <a:defRPr cap="all"/>
          </a:pPr>
          <a:r>
            <a:rPr lang="en-IN" dirty="0"/>
            <a:t>The vending machine Companies/ owners get a profit by selling/ renting/leasing machines to the government</a:t>
          </a:r>
          <a:endParaRPr lang="en-US" dirty="0"/>
        </a:p>
      </dgm:t>
    </dgm:pt>
    <dgm:pt modelId="{67017B0B-27A2-46F8-95F2-77F9A373230D}" type="parTrans" cxnId="{E4F6DFD0-44CE-412F-A362-A7032D9379E9}">
      <dgm:prSet/>
      <dgm:spPr/>
      <dgm:t>
        <a:bodyPr/>
        <a:lstStyle/>
        <a:p>
          <a:endParaRPr lang="en-US"/>
        </a:p>
      </dgm:t>
    </dgm:pt>
    <dgm:pt modelId="{AB29B734-C6F2-428E-B357-406BA2327113}" type="sibTrans" cxnId="{E4F6DFD0-44CE-412F-A362-A7032D9379E9}">
      <dgm:prSet/>
      <dgm:spPr/>
      <dgm:t>
        <a:bodyPr/>
        <a:lstStyle/>
        <a:p>
          <a:endParaRPr lang="en-US"/>
        </a:p>
      </dgm:t>
    </dgm:pt>
    <dgm:pt modelId="{F47A29D2-62A6-43A7-ABEF-C478159CB764}">
      <dgm:prSet/>
      <dgm:spPr/>
      <dgm:t>
        <a:bodyPr/>
        <a:lstStyle/>
        <a:p>
          <a:pPr>
            <a:defRPr cap="all"/>
          </a:pPr>
          <a:r>
            <a:rPr lang="en-IN" dirty="0"/>
            <a:t>Private players such as App based Taxi drivers, Truck/tempo drivers, and restaurant cooks (employed at the CPU) get a paid livelihood.</a:t>
          </a:r>
          <a:endParaRPr lang="en-US" dirty="0"/>
        </a:p>
      </dgm:t>
    </dgm:pt>
    <dgm:pt modelId="{C30CB3A1-91C1-4E93-A6E5-5DD5673CA7EB}" type="parTrans" cxnId="{2F155CA3-8447-46B5-B7C6-007DF4875C7F}">
      <dgm:prSet/>
      <dgm:spPr/>
      <dgm:t>
        <a:bodyPr/>
        <a:lstStyle/>
        <a:p>
          <a:endParaRPr lang="en-US"/>
        </a:p>
      </dgm:t>
    </dgm:pt>
    <dgm:pt modelId="{6F7F4A74-2611-4627-A521-A0FD03AC20A7}" type="sibTrans" cxnId="{2F155CA3-8447-46B5-B7C6-007DF4875C7F}">
      <dgm:prSet/>
      <dgm:spPr/>
      <dgm:t>
        <a:bodyPr/>
        <a:lstStyle/>
        <a:p>
          <a:endParaRPr lang="en-US"/>
        </a:p>
      </dgm:t>
    </dgm:pt>
    <dgm:pt modelId="{FE37A365-9047-4331-A54E-A4B0D7C9B0F5}">
      <dgm:prSet/>
      <dgm:spPr/>
      <dgm:t>
        <a:bodyPr/>
        <a:lstStyle/>
        <a:p>
          <a:pPr>
            <a:defRPr cap="all"/>
          </a:pPr>
          <a:r>
            <a:rPr lang="en-IN"/>
            <a:t>The economy gets a boost even during lockdown, as apart from the above beneficiaries, the surplus fuel will be consumed too.</a:t>
          </a:r>
          <a:endParaRPr lang="en-US"/>
        </a:p>
      </dgm:t>
    </dgm:pt>
    <dgm:pt modelId="{DC67B443-4081-48E9-A57C-BE5638F3B7D8}" type="parTrans" cxnId="{1F71AE70-7876-4AFC-BADE-3C926E4141F2}">
      <dgm:prSet/>
      <dgm:spPr/>
      <dgm:t>
        <a:bodyPr/>
        <a:lstStyle/>
        <a:p>
          <a:endParaRPr lang="en-US"/>
        </a:p>
      </dgm:t>
    </dgm:pt>
    <dgm:pt modelId="{089589D1-8EA9-4377-B4FA-1C172BC13B26}" type="sibTrans" cxnId="{1F71AE70-7876-4AFC-BADE-3C926E4141F2}">
      <dgm:prSet/>
      <dgm:spPr/>
      <dgm:t>
        <a:bodyPr/>
        <a:lstStyle/>
        <a:p>
          <a:endParaRPr lang="en-US"/>
        </a:p>
      </dgm:t>
    </dgm:pt>
    <dgm:pt modelId="{F62B4635-55E5-456F-9747-E9887E8973CE}" type="pres">
      <dgm:prSet presAssocID="{002A6DDE-7B76-4A14-B341-768FA8F15648}" presName="root" presStyleCnt="0">
        <dgm:presLayoutVars>
          <dgm:dir/>
          <dgm:resizeHandles val="exact"/>
        </dgm:presLayoutVars>
      </dgm:prSet>
      <dgm:spPr/>
    </dgm:pt>
    <dgm:pt modelId="{1721B54A-E664-4CE7-BF98-09AB2A77420E}" type="pres">
      <dgm:prSet presAssocID="{E615CDA4-3963-4677-B2C6-BD7E239AEE1B}" presName="compNode" presStyleCnt="0"/>
      <dgm:spPr/>
    </dgm:pt>
    <dgm:pt modelId="{3F4B9B93-5703-4BF6-84D7-6BD712273B2C}" type="pres">
      <dgm:prSet presAssocID="{E615CDA4-3963-4677-B2C6-BD7E239AEE1B}" presName="iconBgRect" presStyleLbl="bgShp" presStyleIdx="0" presStyleCnt="3"/>
      <dgm:spPr/>
    </dgm:pt>
    <dgm:pt modelId="{D2B12BF8-B6E6-4557-B1DA-168D059DA8E9}" type="pres">
      <dgm:prSet presAssocID="{E615CDA4-3963-4677-B2C6-BD7E239AEE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0E02A757-702F-4FEA-81B3-58CCCE435761}" type="pres">
      <dgm:prSet presAssocID="{E615CDA4-3963-4677-B2C6-BD7E239AEE1B}" presName="spaceRect" presStyleCnt="0"/>
      <dgm:spPr/>
    </dgm:pt>
    <dgm:pt modelId="{6106F960-B5C3-45A2-856F-874B91E737C5}" type="pres">
      <dgm:prSet presAssocID="{E615CDA4-3963-4677-B2C6-BD7E239AEE1B}" presName="textRect" presStyleLbl="revTx" presStyleIdx="0" presStyleCnt="3">
        <dgm:presLayoutVars>
          <dgm:chMax val="1"/>
          <dgm:chPref val="1"/>
        </dgm:presLayoutVars>
      </dgm:prSet>
      <dgm:spPr/>
    </dgm:pt>
    <dgm:pt modelId="{3486667A-66AE-438B-907E-2D8637640136}" type="pres">
      <dgm:prSet presAssocID="{AB29B734-C6F2-428E-B357-406BA2327113}" presName="sibTrans" presStyleCnt="0"/>
      <dgm:spPr/>
    </dgm:pt>
    <dgm:pt modelId="{43493AF1-8A46-4130-BCAC-2F86762359C9}" type="pres">
      <dgm:prSet presAssocID="{F47A29D2-62A6-43A7-ABEF-C478159CB764}" presName="compNode" presStyleCnt="0"/>
      <dgm:spPr/>
    </dgm:pt>
    <dgm:pt modelId="{69A046B9-74BC-401D-AB24-596FEA90AF7D}" type="pres">
      <dgm:prSet presAssocID="{F47A29D2-62A6-43A7-ABEF-C478159CB764}" presName="iconBgRect" presStyleLbl="bgShp" presStyleIdx="1" presStyleCnt="3"/>
      <dgm:spPr/>
    </dgm:pt>
    <dgm:pt modelId="{42E5DCCC-9B90-432B-87ED-9EA62177AF93}" type="pres">
      <dgm:prSet presAssocID="{F47A29D2-62A6-43A7-ABEF-C478159CB7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xi"/>
        </a:ext>
      </dgm:extLst>
    </dgm:pt>
    <dgm:pt modelId="{781B8B43-1472-44AD-AB68-C25DC4443F8C}" type="pres">
      <dgm:prSet presAssocID="{F47A29D2-62A6-43A7-ABEF-C478159CB764}" presName="spaceRect" presStyleCnt="0"/>
      <dgm:spPr/>
    </dgm:pt>
    <dgm:pt modelId="{CB6F7794-17F3-4E3D-BCDF-1C7DF2B0B1BE}" type="pres">
      <dgm:prSet presAssocID="{F47A29D2-62A6-43A7-ABEF-C478159CB764}" presName="textRect" presStyleLbl="revTx" presStyleIdx="1" presStyleCnt="3">
        <dgm:presLayoutVars>
          <dgm:chMax val="1"/>
          <dgm:chPref val="1"/>
        </dgm:presLayoutVars>
      </dgm:prSet>
      <dgm:spPr/>
    </dgm:pt>
    <dgm:pt modelId="{BE3CC49E-4D90-43FF-A816-84A47AFF2FD3}" type="pres">
      <dgm:prSet presAssocID="{6F7F4A74-2611-4627-A521-A0FD03AC20A7}" presName="sibTrans" presStyleCnt="0"/>
      <dgm:spPr/>
    </dgm:pt>
    <dgm:pt modelId="{FC5DE14F-9305-4E8D-BE31-B4A31019D3F7}" type="pres">
      <dgm:prSet presAssocID="{FE37A365-9047-4331-A54E-A4B0D7C9B0F5}" presName="compNode" presStyleCnt="0"/>
      <dgm:spPr/>
    </dgm:pt>
    <dgm:pt modelId="{2FAD2624-63E7-44F9-BC3E-9504E419F187}" type="pres">
      <dgm:prSet presAssocID="{FE37A365-9047-4331-A54E-A4B0D7C9B0F5}" presName="iconBgRect" presStyleLbl="bgShp" presStyleIdx="2" presStyleCnt="3"/>
      <dgm:spPr/>
    </dgm:pt>
    <dgm:pt modelId="{5FFF0821-AF5E-42EC-BBD9-E61924AA4142}" type="pres">
      <dgm:prSet presAssocID="{FE37A365-9047-4331-A54E-A4B0D7C9B0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pee"/>
        </a:ext>
      </dgm:extLst>
    </dgm:pt>
    <dgm:pt modelId="{1DAE4C1C-A980-416A-927B-F1EDCADD0A26}" type="pres">
      <dgm:prSet presAssocID="{FE37A365-9047-4331-A54E-A4B0D7C9B0F5}" presName="spaceRect" presStyleCnt="0"/>
      <dgm:spPr/>
    </dgm:pt>
    <dgm:pt modelId="{420B62E1-895F-442E-90D6-73B1594738EF}" type="pres">
      <dgm:prSet presAssocID="{FE37A365-9047-4331-A54E-A4B0D7C9B0F5}" presName="textRect" presStyleLbl="revTx" presStyleIdx="2" presStyleCnt="3">
        <dgm:presLayoutVars>
          <dgm:chMax val="1"/>
          <dgm:chPref val="1"/>
        </dgm:presLayoutVars>
      </dgm:prSet>
      <dgm:spPr/>
    </dgm:pt>
  </dgm:ptLst>
  <dgm:cxnLst>
    <dgm:cxn modelId="{33BB3E05-48C4-459D-A9DA-D787E2989DCB}" type="presOf" srcId="{FE37A365-9047-4331-A54E-A4B0D7C9B0F5}" destId="{420B62E1-895F-442E-90D6-73B1594738EF}" srcOrd="0" destOrd="0" presId="urn:microsoft.com/office/officeart/2018/5/layout/IconCircleLabelList"/>
    <dgm:cxn modelId="{1F71AE70-7876-4AFC-BADE-3C926E4141F2}" srcId="{002A6DDE-7B76-4A14-B341-768FA8F15648}" destId="{FE37A365-9047-4331-A54E-A4B0D7C9B0F5}" srcOrd="2" destOrd="0" parTransId="{DC67B443-4081-48E9-A57C-BE5638F3B7D8}" sibTransId="{089589D1-8EA9-4377-B4FA-1C172BC13B26}"/>
    <dgm:cxn modelId="{71AEBA91-4072-442F-92EE-6CF4F04190EB}" type="presOf" srcId="{E615CDA4-3963-4677-B2C6-BD7E239AEE1B}" destId="{6106F960-B5C3-45A2-856F-874B91E737C5}" srcOrd="0" destOrd="0" presId="urn:microsoft.com/office/officeart/2018/5/layout/IconCircleLabelList"/>
    <dgm:cxn modelId="{B66A9A98-7920-45E2-BA78-6938BA51D379}" type="presOf" srcId="{F47A29D2-62A6-43A7-ABEF-C478159CB764}" destId="{CB6F7794-17F3-4E3D-BCDF-1C7DF2B0B1BE}" srcOrd="0" destOrd="0" presId="urn:microsoft.com/office/officeart/2018/5/layout/IconCircleLabelList"/>
    <dgm:cxn modelId="{5C68A09D-41A1-4A99-86CB-7FAE717ED4B1}" type="presOf" srcId="{002A6DDE-7B76-4A14-B341-768FA8F15648}" destId="{F62B4635-55E5-456F-9747-E9887E8973CE}" srcOrd="0" destOrd="0" presId="urn:microsoft.com/office/officeart/2018/5/layout/IconCircleLabelList"/>
    <dgm:cxn modelId="{2F155CA3-8447-46B5-B7C6-007DF4875C7F}" srcId="{002A6DDE-7B76-4A14-B341-768FA8F15648}" destId="{F47A29D2-62A6-43A7-ABEF-C478159CB764}" srcOrd="1" destOrd="0" parTransId="{C30CB3A1-91C1-4E93-A6E5-5DD5673CA7EB}" sibTransId="{6F7F4A74-2611-4627-A521-A0FD03AC20A7}"/>
    <dgm:cxn modelId="{E4F6DFD0-44CE-412F-A362-A7032D9379E9}" srcId="{002A6DDE-7B76-4A14-B341-768FA8F15648}" destId="{E615CDA4-3963-4677-B2C6-BD7E239AEE1B}" srcOrd="0" destOrd="0" parTransId="{67017B0B-27A2-46F8-95F2-77F9A373230D}" sibTransId="{AB29B734-C6F2-428E-B357-406BA2327113}"/>
    <dgm:cxn modelId="{AB431C8F-0255-4E4E-A4FE-B63664137D4B}" type="presParOf" srcId="{F62B4635-55E5-456F-9747-E9887E8973CE}" destId="{1721B54A-E664-4CE7-BF98-09AB2A77420E}" srcOrd="0" destOrd="0" presId="urn:microsoft.com/office/officeart/2018/5/layout/IconCircleLabelList"/>
    <dgm:cxn modelId="{8CA80FA4-9E73-4333-AD5A-83C68E466093}" type="presParOf" srcId="{1721B54A-E664-4CE7-BF98-09AB2A77420E}" destId="{3F4B9B93-5703-4BF6-84D7-6BD712273B2C}" srcOrd="0" destOrd="0" presId="urn:microsoft.com/office/officeart/2018/5/layout/IconCircleLabelList"/>
    <dgm:cxn modelId="{0A9DA88B-62E8-4687-8C07-C1FD7BF11DFF}" type="presParOf" srcId="{1721B54A-E664-4CE7-BF98-09AB2A77420E}" destId="{D2B12BF8-B6E6-4557-B1DA-168D059DA8E9}" srcOrd="1" destOrd="0" presId="urn:microsoft.com/office/officeart/2018/5/layout/IconCircleLabelList"/>
    <dgm:cxn modelId="{B7908FB3-AFAD-4F86-93AC-824B6C410B52}" type="presParOf" srcId="{1721B54A-E664-4CE7-BF98-09AB2A77420E}" destId="{0E02A757-702F-4FEA-81B3-58CCCE435761}" srcOrd="2" destOrd="0" presId="urn:microsoft.com/office/officeart/2018/5/layout/IconCircleLabelList"/>
    <dgm:cxn modelId="{374579A6-A76D-450A-8C86-BB33E2478D15}" type="presParOf" srcId="{1721B54A-E664-4CE7-BF98-09AB2A77420E}" destId="{6106F960-B5C3-45A2-856F-874B91E737C5}" srcOrd="3" destOrd="0" presId="urn:microsoft.com/office/officeart/2018/5/layout/IconCircleLabelList"/>
    <dgm:cxn modelId="{03CE739D-A8CD-41C6-91C6-7FA187E1B7D8}" type="presParOf" srcId="{F62B4635-55E5-456F-9747-E9887E8973CE}" destId="{3486667A-66AE-438B-907E-2D8637640136}" srcOrd="1" destOrd="0" presId="urn:microsoft.com/office/officeart/2018/5/layout/IconCircleLabelList"/>
    <dgm:cxn modelId="{E49811CA-27EE-4024-9B6D-10C698C1CD9F}" type="presParOf" srcId="{F62B4635-55E5-456F-9747-E9887E8973CE}" destId="{43493AF1-8A46-4130-BCAC-2F86762359C9}" srcOrd="2" destOrd="0" presId="urn:microsoft.com/office/officeart/2018/5/layout/IconCircleLabelList"/>
    <dgm:cxn modelId="{9B71761E-E71F-4A60-94B3-59A115361F83}" type="presParOf" srcId="{43493AF1-8A46-4130-BCAC-2F86762359C9}" destId="{69A046B9-74BC-401D-AB24-596FEA90AF7D}" srcOrd="0" destOrd="0" presId="urn:microsoft.com/office/officeart/2018/5/layout/IconCircleLabelList"/>
    <dgm:cxn modelId="{88FDBE3B-2911-478B-91C5-36A24BA1C647}" type="presParOf" srcId="{43493AF1-8A46-4130-BCAC-2F86762359C9}" destId="{42E5DCCC-9B90-432B-87ED-9EA62177AF93}" srcOrd="1" destOrd="0" presId="urn:microsoft.com/office/officeart/2018/5/layout/IconCircleLabelList"/>
    <dgm:cxn modelId="{EE857369-5CE1-4638-BBBA-16DDB8FB9E76}" type="presParOf" srcId="{43493AF1-8A46-4130-BCAC-2F86762359C9}" destId="{781B8B43-1472-44AD-AB68-C25DC4443F8C}" srcOrd="2" destOrd="0" presId="urn:microsoft.com/office/officeart/2018/5/layout/IconCircleLabelList"/>
    <dgm:cxn modelId="{0AFDF13E-EF49-4F67-AFEE-5796D44E8793}" type="presParOf" srcId="{43493AF1-8A46-4130-BCAC-2F86762359C9}" destId="{CB6F7794-17F3-4E3D-BCDF-1C7DF2B0B1BE}" srcOrd="3" destOrd="0" presId="urn:microsoft.com/office/officeart/2018/5/layout/IconCircleLabelList"/>
    <dgm:cxn modelId="{49859F8F-4328-4BA6-98A0-0D0CD427FC47}" type="presParOf" srcId="{F62B4635-55E5-456F-9747-E9887E8973CE}" destId="{BE3CC49E-4D90-43FF-A816-84A47AFF2FD3}" srcOrd="3" destOrd="0" presId="urn:microsoft.com/office/officeart/2018/5/layout/IconCircleLabelList"/>
    <dgm:cxn modelId="{FF7743AC-032C-4C07-9741-BE6B33290CE5}" type="presParOf" srcId="{F62B4635-55E5-456F-9747-E9887E8973CE}" destId="{FC5DE14F-9305-4E8D-BE31-B4A31019D3F7}" srcOrd="4" destOrd="0" presId="urn:microsoft.com/office/officeart/2018/5/layout/IconCircleLabelList"/>
    <dgm:cxn modelId="{8CC0DD96-EC12-4BC7-825D-6AF99D912545}" type="presParOf" srcId="{FC5DE14F-9305-4E8D-BE31-B4A31019D3F7}" destId="{2FAD2624-63E7-44F9-BC3E-9504E419F187}" srcOrd="0" destOrd="0" presId="urn:microsoft.com/office/officeart/2018/5/layout/IconCircleLabelList"/>
    <dgm:cxn modelId="{828F1825-FBCF-4246-B350-2874458855EF}" type="presParOf" srcId="{FC5DE14F-9305-4E8D-BE31-B4A31019D3F7}" destId="{5FFF0821-AF5E-42EC-BBD9-E61924AA4142}" srcOrd="1" destOrd="0" presId="urn:microsoft.com/office/officeart/2018/5/layout/IconCircleLabelList"/>
    <dgm:cxn modelId="{E07C5E8E-C42A-4F53-91D5-3A39F6B42C37}" type="presParOf" srcId="{FC5DE14F-9305-4E8D-BE31-B4A31019D3F7}" destId="{1DAE4C1C-A980-416A-927B-F1EDCADD0A26}" srcOrd="2" destOrd="0" presId="urn:microsoft.com/office/officeart/2018/5/layout/IconCircleLabelList"/>
    <dgm:cxn modelId="{668BB725-0241-41A0-91E8-2E8615DB4F78}" type="presParOf" srcId="{FC5DE14F-9305-4E8D-BE31-B4A31019D3F7}" destId="{420B62E1-895F-442E-90D6-73B1594738E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56C37-D207-4B97-B2F2-A5652CA4F781}">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F4E8F-CF6F-4704-B2BF-4D470A21954D}">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ED6C1-AF9B-4737-B5D6-7A8FB05CE290}">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Members:</a:t>
          </a:r>
          <a:endParaRPr lang="en-US" sz="2200" kern="1200"/>
        </a:p>
      </dsp:txBody>
      <dsp:txXfrm>
        <a:off x="1339618" y="2288"/>
        <a:ext cx="5024605" cy="1159843"/>
      </dsp:txXfrm>
    </dsp:sp>
    <dsp:sp modelId="{04B520AD-082F-417B-93BD-C71FFAF88E9A}">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02292-1BF7-4228-B8A8-0AEC88904B75}">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AAA7-535F-4A69-A632-A8BFB0445042}">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Dhruba Das (Team Captain)</a:t>
          </a:r>
          <a:endParaRPr lang="en-US" sz="2200" kern="1200"/>
        </a:p>
      </dsp:txBody>
      <dsp:txXfrm>
        <a:off x="1339618" y="1452092"/>
        <a:ext cx="5024605" cy="1159843"/>
      </dsp:txXfrm>
    </dsp:sp>
    <dsp:sp modelId="{0B506850-2C01-4DC8-A778-8FBD2CC1A15C}">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7F4213-1360-4A47-B369-B2F2FC64489B}">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6B6AEC-501D-448B-A0C0-923D8B47DF8A}">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Devarghya Ray</a:t>
          </a:r>
          <a:endParaRPr lang="en-US" sz="2200" kern="1200"/>
        </a:p>
      </dsp:txBody>
      <dsp:txXfrm>
        <a:off x="1339618" y="2901896"/>
        <a:ext cx="5024605" cy="1159843"/>
      </dsp:txXfrm>
    </dsp:sp>
    <dsp:sp modelId="{9A26D780-5DDE-4195-AD75-772E56A89001}">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2E638-8126-4B3F-B12E-231BABA23DAD}">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96B89-D2A0-4A77-A95B-86A8177404BB}">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N" sz="2200" kern="1200"/>
            <a:t>Sraman Mukherjee</a:t>
          </a:r>
          <a:endParaRPr lang="en-US" sz="2200" kern="1200"/>
        </a:p>
      </dsp:txBody>
      <dsp:txXfrm>
        <a:off x="1339618" y="4351700"/>
        <a:ext cx="5024605" cy="1159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27AC0-6752-4A30-BBE8-892544285B15}">
      <dsp:nvSpPr>
        <dsp:cNvPr id="0" name=""/>
        <dsp:cNvSpPr/>
      </dsp:nvSpPr>
      <dsp:spPr>
        <a:xfrm>
          <a:off x="0" y="4954"/>
          <a:ext cx="7452360" cy="1562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B996F-DD84-4EAE-9E97-BDE9656BE2E7}">
      <dsp:nvSpPr>
        <dsp:cNvPr id="0" name=""/>
        <dsp:cNvSpPr/>
      </dsp:nvSpPr>
      <dsp:spPr>
        <a:xfrm>
          <a:off x="472604" y="356478"/>
          <a:ext cx="860120" cy="859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24F66-AF70-4301-8FCA-E6359FCE96F9}">
      <dsp:nvSpPr>
        <dsp:cNvPr id="0" name=""/>
        <dsp:cNvSpPr/>
      </dsp:nvSpPr>
      <dsp:spPr>
        <a:xfrm>
          <a:off x="1805328" y="4954"/>
          <a:ext cx="5576299" cy="1563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08" tIns="165508" rIns="165508" bIns="165508" numCol="1" spcCol="1270" anchor="ctr" anchorCtr="0">
          <a:noAutofit/>
        </a:bodyPr>
        <a:lstStyle/>
        <a:p>
          <a:pPr marL="0" lvl="0" indent="0" algn="l" defTabSz="622300">
            <a:lnSpc>
              <a:spcPct val="100000"/>
            </a:lnSpc>
            <a:spcBef>
              <a:spcPct val="0"/>
            </a:spcBef>
            <a:spcAft>
              <a:spcPct val="35000"/>
            </a:spcAft>
            <a:buNone/>
          </a:pPr>
          <a:r>
            <a:rPr lang="en-IN" sz="1400" kern="1200"/>
            <a:t>The government </a:t>
          </a:r>
          <a:r>
            <a:rPr lang="en-IN" sz="1400" b="1" kern="1200"/>
            <a:t>must identify the homeless at night</a:t>
          </a:r>
          <a:r>
            <a:rPr lang="en-IN" sz="1400" kern="1200"/>
            <a:t>,- the same way the number estimates of homeless were made , and shift them to the </a:t>
          </a:r>
          <a:r>
            <a:rPr lang="en-IN" sz="1400" b="1" kern="1200"/>
            <a:t>Quarantine center</a:t>
          </a:r>
          <a:r>
            <a:rPr lang="en-IN" sz="1400" kern="1200"/>
            <a:t> that is to </a:t>
          </a:r>
          <a:r>
            <a:rPr lang="en-IN" sz="1400" b="1" kern="1200"/>
            <a:t>be set up in each Ward </a:t>
          </a:r>
          <a:r>
            <a:rPr lang="en-IN" sz="1400" kern="1200"/>
            <a:t>of the hotspot metro city (</a:t>
          </a:r>
          <a:r>
            <a:rPr lang="en-IN" sz="1400" b="1" kern="1200"/>
            <a:t>QCW</a:t>
          </a:r>
          <a:r>
            <a:rPr lang="en-IN" sz="1400" kern="1200"/>
            <a:t>) dedicated to the homeless. </a:t>
          </a:r>
          <a:r>
            <a:rPr lang="en-IN" sz="1400" b="1" kern="1200"/>
            <a:t>App Taxi drivers can help ferry </a:t>
          </a:r>
          <a:r>
            <a:rPr lang="en-IN" sz="1400" kern="1200"/>
            <a:t>the homeless to the </a:t>
          </a:r>
          <a:r>
            <a:rPr lang="en-IN" sz="1400" b="1" kern="1200"/>
            <a:t>QCW</a:t>
          </a:r>
          <a:r>
            <a:rPr lang="en-IN" sz="1400" kern="1200"/>
            <a:t>. They are </a:t>
          </a:r>
          <a:r>
            <a:rPr lang="en-IN" sz="1400" b="1" kern="1200"/>
            <a:t>paid by the government</a:t>
          </a:r>
          <a:r>
            <a:rPr lang="en-IN" sz="1400" kern="1200"/>
            <a:t>.</a:t>
          </a:r>
          <a:endParaRPr lang="en-US" sz="1400" kern="1200" dirty="0"/>
        </a:p>
      </dsp:txBody>
      <dsp:txXfrm>
        <a:off x="1805328" y="4954"/>
        <a:ext cx="5576299" cy="1563854"/>
      </dsp:txXfrm>
    </dsp:sp>
    <dsp:sp modelId="{056669EB-8E9B-463F-B473-317FF876CB12}">
      <dsp:nvSpPr>
        <dsp:cNvPr id="0" name=""/>
        <dsp:cNvSpPr/>
      </dsp:nvSpPr>
      <dsp:spPr>
        <a:xfrm>
          <a:off x="0" y="1947925"/>
          <a:ext cx="7452360" cy="1562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59CB8-5898-4C07-B73F-909DFD7497D0}">
      <dsp:nvSpPr>
        <dsp:cNvPr id="0" name=""/>
        <dsp:cNvSpPr/>
      </dsp:nvSpPr>
      <dsp:spPr>
        <a:xfrm>
          <a:off x="472604" y="2299449"/>
          <a:ext cx="860120" cy="859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84606-106F-4BC3-9A3B-C7265E7AB459}">
      <dsp:nvSpPr>
        <dsp:cNvPr id="0" name=""/>
        <dsp:cNvSpPr/>
      </dsp:nvSpPr>
      <dsp:spPr>
        <a:xfrm>
          <a:off x="1805328" y="1947925"/>
          <a:ext cx="5576299" cy="1563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08" tIns="165508" rIns="165508" bIns="165508" numCol="1" spcCol="1270" anchor="ctr" anchorCtr="0">
          <a:noAutofit/>
        </a:bodyPr>
        <a:lstStyle/>
        <a:p>
          <a:pPr marL="0" lvl="0" indent="0" algn="l" defTabSz="622300">
            <a:lnSpc>
              <a:spcPct val="100000"/>
            </a:lnSpc>
            <a:spcBef>
              <a:spcPct val="0"/>
            </a:spcBef>
            <a:spcAft>
              <a:spcPct val="35000"/>
            </a:spcAft>
            <a:buNone/>
          </a:pPr>
          <a:r>
            <a:rPr lang="en-IN" sz="1400" kern="1200" dirty="0"/>
            <a:t>Each QCW </a:t>
          </a:r>
          <a:r>
            <a:rPr lang="en-IN" sz="1400" b="1" kern="1200" dirty="0"/>
            <a:t>will take biometrics</a:t>
          </a:r>
          <a:r>
            <a:rPr lang="en-IN" sz="1400" kern="1200" dirty="0"/>
            <a:t> of each person shifted there. A </a:t>
          </a:r>
          <a:r>
            <a:rPr lang="en-IN" sz="1400" b="1" kern="1200" dirty="0"/>
            <a:t>database will be set up</a:t>
          </a:r>
          <a:r>
            <a:rPr lang="en-IN" sz="1400" kern="1200" dirty="0"/>
            <a:t>, and data will be sent to the </a:t>
          </a:r>
          <a:r>
            <a:rPr lang="en-IN" sz="1400" b="1" kern="1200" dirty="0"/>
            <a:t>Central Processing Unit (CPU) (to be set up at the heart) of the city</a:t>
          </a:r>
          <a:r>
            <a:rPr lang="en-IN" sz="1400" kern="1200" dirty="0"/>
            <a:t>. </a:t>
          </a:r>
        </a:p>
        <a:p>
          <a:pPr marL="0" lvl="0" indent="0" algn="l" defTabSz="622300">
            <a:lnSpc>
              <a:spcPct val="100000"/>
            </a:lnSpc>
            <a:spcBef>
              <a:spcPct val="0"/>
            </a:spcBef>
            <a:spcAft>
              <a:spcPct val="35000"/>
            </a:spcAft>
            <a:buNone/>
          </a:pPr>
          <a:r>
            <a:rPr lang="en-IN" sz="1400" kern="1200" dirty="0"/>
            <a:t>(details explained in the upcoming slides)</a:t>
          </a:r>
          <a:endParaRPr lang="en-US" sz="1400" kern="1200" dirty="0"/>
        </a:p>
      </dsp:txBody>
      <dsp:txXfrm>
        <a:off x="1805328" y="1947925"/>
        <a:ext cx="5576299" cy="1563854"/>
      </dsp:txXfrm>
    </dsp:sp>
    <dsp:sp modelId="{92CC06EB-2DBF-40D3-BCA9-23067EC4E5E5}">
      <dsp:nvSpPr>
        <dsp:cNvPr id="0" name=""/>
        <dsp:cNvSpPr/>
      </dsp:nvSpPr>
      <dsp:spPr>
        <a:xfrm>
          <a:off x="0" y="3890896"/>
          <a:ext cx="7452360" cy="1562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A5745-5612-4C80-AF87-32D8D6293640}">
      <dsp:nvSpPr>
        <dsp:cNvPr id="0" name=""/>
        <dsp:cNvSpPr/>
      </dsp:nvSpPr>
      <dsp:spPr>
        <a:xfrm>
          <a:off x="472604" y="4242420"/>
          <a:ext cx="860120" cy="8592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373B95-A6BE-41C8-B7FA-84A83E9EE6E4}">
      <dsp:nvSpPr>
        <dsp:cNvPr id="0" name=""/>
        <dsp:cNvSpPr/>
      </dsp:nvSpPr>
      <dsp:spPr>
        <a:xfrm>
          <a:off x="1805328" y="3890896"/>
          <a:ext cx="5576299" cy="1563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08" tIns="165508" rIns="165508" bIns="165508" numCol="1" spcCol="1270" anchor="ctr" anchorCtr="0">
          <a:noAutofit/>
        </a:bodyPr>
        <a:lstStyle/>
        <a:p>
          <a:pPr marL="0" lvl="0" indent="0" algn="l" defTabSz="622300">
            <a:lnSpc>
              <a:spcPct val="100000"/>
            </a:lnSpc>
            <a:spcBef>
              <a:spcPct val="0"/>
            </a:spcBef>
            <a:spcAft>
              <a:spcPct val="35000"/>
            </a:spcAft>
            <a:buNone/>
          </a:pPr>
          <a:r>
            <a:rPr lang="en-IN" sz="1400" b="1" kern="1200"/>
            <a:t>This covers the shelter part of the solution</a:t>
          </a:r>
          <a:r>
            <a:rPr lang="en-IN" sz="1400" kern="1200"/>
            <a:t>. The next few slides cover the </a:t>
          </a:r>
          <a:r>
            <a:rPr lang="en-IN" sz="1400" b="1" kern="1200"/>
            <a:t>food distribution system</a:t>
          </a:r>
          <a:r>
            <a:rPr lang="en-IN" sz="1400" kern="1200"/>
            <a:t> using </a:t>
          </a:r>
          <a:r>
            <a:rPr lang="en-IN" sz="1400" b="1" kern="1200"/>
            <a:t>iOT enabled vending machines</a:t>
          </a:r>
          <a:endParaRPr lang="en-US" sz="1400" b="1" kern="1200" dirty="0"/>
        </a:p>
      </dsp:txBody>
      <dsp:txXfrm>
        <a:off x="1805328" y="3890896"/>
        <a:ext cx="5576299" cy="1563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D6E4B-F377-45DF-887E-3ECB9CAD987E}">
      <dsp:nvSpPr>
        <dsp:cNvPr id="0" name=""/>
        <dsp:cNvSpPr/>
      </dsp:nvSpPr>
      <dsp:spPr>
        <a:xfrm>
          <a:off x="0" y="0"/>
          <a:ext cx="5409590" cy="16541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The machines are totally user friendly. The person who needs the meal, will give his biometric, and the machine unlocks, and he can pick the food. The caretakers, at the QCW’s can assist, because no training is required to operate these machines.</a:t>
          </a:r>
          <a:endParaRPr lang="en-US" sz="1400" kern="1200"/>
        </a:p>
      </dsp:txBody>
      <dsp:txXfrm>
        <a:off x="48448" y="48448"/>
        <a:ext cx="3624634" cy="1557253"/>
      </dsp:txXfrm>
    </dsp:sp>
    <dsp:sp modelId="{AE1E685D-4CC5-438D-82F7-1816D94079E9}">
      <dsp:nvSpPr>
        <dsp:cNvPr id="0" name=""/>
        <dsp:cNvSpPr/>
      </dsp:nvSpPr>
      <dsp:spPr>
        <a:xfrm>
          <a:off x="477316" y="1929841"/>
          <a:ext cx="5409590" cy="165414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Minimum man power is required, and thus the delivery of food to the care seeker is contact less. As soon as a single meal is taken out of the machine, the CPU gets the information via the internet, to prepare enough meals, to reload the machine (Minimum wastage)</a:t>
          </a:r>
          <a:endParaRPr lang="en-US" sz="1400" kern="1200"/>
        </a:p>
      </dsp:txBody>
      <dsp:txXfrm>
        <a:off x="525764" y="1978289"/>
        <a:ext cx="3760180" cy="1557253"/>
      </dsp:txXfrm>
    </dsp:sp>
    <dsp:sp modelId="{0BD4CDA7-10EE-446A-A0E7-9A8C53399861}">
      <dsp:nvSpPr>
        <dsp:cNvPr id="0" name=""/>
        <dsp:cNvSpPr/>
      </dsp:nvSpPr>
      <dsp:spPr>
        <a:xfrm>
          <a:off x="954633" y="3859682"/>
          <a:ext cx="5409590" cy="16541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A total of 1 vending machine is required per QCW, therefore 150 machines in a big metro city.</a:t>
          </a:r>
          <a:endParaRPr lang="en-US" sz="1400" kern="1200"/>
        </a:p>
      </dsp:txBody>
      <dsp:txXfrm>
        <a:off x="1003081" y="3908130"/>
        <a:ext cx="3760180" cy="1557253"/>
      </dsp:txXfrm>
    </dsp:sp>
    <dsp:sp modelId="{9C1CC40F-10C5-481A-BABE-2D9EF89C2AA3}">
      <dsp:nvSpPr>
        <dsp:cNvPr id="0" name=""/>
        <dsp:cNvSpPr/>
      </dsp:nvSpPr>
      <dsp:spPr>
        <a:xfrm>
          <a:off x="4334393" y="1254396"/>
          <a:ext cx="1075197" cy="107519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76312" y="1254396"/>
        <a:ext cx="591359" cy="809086"/>
      </dsp:txXfrm>
    </dsp:sp>
    <dsp:sp modelId="{04AE8E6F-8AC9-48D5-9F07-539C6EF8FCE9}">
      <dsp:nvSpPr>
        <dsp:cNvPr id="0" name=""/>
        <dsp:cNvSpPr/>
      </dsp:nvSpPr>
      <dsp:spPr>
        <a:xfrm>
          <a:off x="4811709" y="3173210"/>
          <a:ext cx="1075197" cy="107519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053628" y="3173210"/>
        <a:ext cx="591359" cy="80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B9B93-5703-4BF6-84D7-6BD712273B2C}">
      <dsp:nvSpPr>
        <dsp:cNvPr id="0" name=""/>
        <dsp:cNvSpPr/>
      </dsp:nvSpPr>
      <dsp:spPr>
        <a:xfrm>
          <a:off x="620567" y="592127"/>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12BF8-B6E6-4557-B1DA-168D059DA8E9}">
      <dsp:nvSpPr>
        <dsp:cNvPr id="0" name=""/>
        <dsp:cNvSpPr/>
      </dsp:nvSpPr>
      <dsp:spPr>
        <a:xfrm>
          <a:off x="1015443" y="987002"/>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06F960-B5C3-45A2-856F-874B91E737C5}">
      <dsp:nvSpPr>
        <dsp:cNvPr id="0" name=""/>
        <dsp:cNvSpPr/>
      </dsp:nvSpPr>
      <dsp:spPr>
        <a:xfrm>
          <a:off x="28255" y="302212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dirty="0"/>
            <a:t>The vending machine Companies/ owners get a profit by selling/ renting/leasing machines to the government</a:t>
          </a:r>
          <a:endParaRPr lang="en-US" sz="1200" kern="1200" dirty="0"/>
        </a:p>
      </dsp:txBody>
      <dsp:txXfrm>
        <a:off x="28255" y="3022128"/>
        <a:ext cx="3037500" cy="720000"/>
      </dsp:txXfrm>
    </dsp:sp>
    <dsp:sp modelId="{69A046B9-74BC-401D-AB24-596FEA90AF7D}">
      <dsp:nvSpPr>
        <dsp:cNvPr id="0" name=""/>
        <dsp:cNvSpPr/>
      </dsp:nvSpPr>
      <dsp:spPr>
        <a:xfrm>
          <a:off x="4189630" y="592127"/>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5DCCC-9B90-432B-87ED-9EA62177AF93}">
      <dsp:nvSpPr>
        <dsp:cNvPr id="0" name=""/>
        <dsp:cNvSpPr/>
      </dsp:nvSpPr>
      <dsp:spPr>
        <a:xfrm>
          <a:off x="4584505" y="987002"/>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F7794-17F3-4E3D-BCDF-1C7DF2B0B1BE}">
      <dsp:nvSpPr>
        <dsp:cNvPr id="0" name=""/>
        <dsp:cNvSpPr/>
      </dsp:nvSpPr>
      <dsp:spPr>
        <a:xfrm>
          <a:off x="3597318" y="302212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dirty="0"/>
            <a:t>Private players such as App based Taxi drivers, Truck/tempo drivers, and restaurant cooks (employed at the CPU) get a paid livelihood.</a:t>
          </a:r>
          <a:endParaRPr lang="en-US" sz="1200" kern="1200" dirty="0"/>
        </a:p>
      </dsp:txBody>
      <dsp:txXfrm>
        <a:off x="3597318" y="3022128"/>
        <a:ext cx="3037500" cy="720000"/>
      </dsp:txXfrm>
    </dsp:sp>
    <dsp:sp modelId="{2FAD2624-63E7-44F9-BC3E-9504E419F187}">
      <dsp:nvSpPr>
        <dsp:cNvPr id="0" name=""/>
        <dsp:cNvSpPr/>
      </dsp:nvSpPr>
      <dsp:spPr>
        <a:xfrm>
          <a:off x="7758693" y="592127"/>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FF0821-AF5E-42EC-BBD9-E61924AA4142}">
      <dsp:nvSpPr>
        <dsp:cNvPr id="0" name=""/>
        <dsp:cNvSpPr/>
      </dsp:nvSpPr>
      <dsp:spPr>
        <a:xfrm>
          <a:off x="8153568" y="987002"/>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0B62E1-895F-442E-90D6-73B1594738EF}">
      <dsp:nvSpPr>
        <dsp:cNvPr id="0" name=""/>
        <dsp:cNvSpPr/>
      </dsp:nvSpPr>
      <dsp:spPr>
        <a:xfrm>
          <a:off x="7166380" y="302212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The economy gets a boost even during lockdown, as apart from the above beneficiaries, the surplus fuel will be consumed too.</a:t>
          </a:r>
          <a:endParaRPr lang="en-US" sz="1200" kern="1200"/>
        </a:p>
      </dsp:txBody>
      <dsp:txXfrm>
        <a:off x="7166380" y="3022128"/>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4/28/2020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82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4/28/2020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38473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4/28/2020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115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934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4/28/2020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57500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947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4/28/2020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650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4/28/2020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605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4/28/2020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5825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143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4/28/2020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2775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4/28/2020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8298873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2" r:id="rId6"/>
    <p:sldLayoutId id="2147483668" r:id="rId7"/>
    <p:sldLayoutId id="2147483669" r:id="rId8"/>
    <p:sldLayoutId id="2147483670" r:id="rId9"/>
    <p:sldLayoutId id="2147483671"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2.xml"/><Relationship Id="rId7" Type="http://schemas.openxmlformats.org/officeDocument/2006/relationships/image" Target="../media/image18.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21.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81F2E9-0DDF-4DF2-BB24-08222FE5060E}"/>
              </a:ext>
            </a:extLst>
          </p:cNvPr>
          <p:cNvPicPr>
            <a:picLocks noChangeAspect="1"/>
          </p:cNvPicPr>
          <p:nvPr/>
        </p:nvPicPr>
        <p:blipFill rotWithShape="1">
          <a:blip r:embed="rId2"/>
          <a:srcRect t="1245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48D18E-4DE4-4DF8-BFC3-85AC86FE3D32}"/>
              </a:ext>
            </a:extLst>
          </p:cNvPr>
          <p:cNvSpPr>
            <a:spLocks noGrp="1"/>
          </p:cNvSpPr>
          <p:nvPr>
            <p:ph type="ctrTitle"/>
          </p:nvPr>
        </p:nvSpPr>
        <p:spPr>
          <a:xfrm>
            <a:off x="404553" y="3091928"/>
            <a:ext cx="9078562" cy="2387600"/>
          </a:xfrm>
        </p:spPr>
        <p:txBody>
          <a:bodyPr>
            <a:normAutofit/>
          </a:bodyPr>
          <a:lstStyle/>
          <a:p>
            <a:r>
              <a:rPr lang="en-IN" sz="5100"/>
              <a:t>Food and Shelter to the homeless using Technology during CoVID-19</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5DBF497-114D-41D4-9265-D9E94FBA4694}"/>
              </a:ext>
            </a:extLst>
          </p:cNvPr>
          <p:cNvSpPr>
            <a:spLocks noGrp="1"/>
          </p:cNvSpPr>
          <p:nvPr>
            <p:ph type="subTitle" idx="1"/>
          </p:nvPr>
        </p:nvSpPr>
        <p:spPr>
          <a:xfrm>
            <a:off x="404553" y="5624945"/>
            <a:ext cx="9078562" cy="592975"/>
          </a:xfrm>
        </p:spPr>
        <p:txBody>
          <a:bodyPr anchor="ctr">
            <a:normAutofit/>
          </a:bodyPr>
          <a:lstStyle/>
          <a:p>
            <a:r>
              <a:rPr lang="en-IN" dirty="0"/>
              <a:t>Team </a:t>
            </a:r>
            <a:r>
              <a:rPr lang="en-IN" dirty="0" err="1"/>
              <a:t>RunTime</a:t>
            </a:r>
            <a:r>
              <a:rPr lang="en-IN" dirty="0"/>
              <a:t> Terror. – </a:t>
            </a:r>
            <a:r>
              <a:rPr lang="en-IN" dirty="0" err="1"/>
              <a:t>DevHack</a:t>
            </a:r>
            <a:r>
              <a:rPr lang="en-IN" dirty="0"/>
              <a:t> 2020 DSC KIIT</a:t>
            </a:r>
          </a:p>
        </p:txBody>
      </p:sp>
      <p:pic>
        <p:nvPicPr>
          <p:cNvPr id="1026" name="Picture 2" descr="Eric Cartman Help GIF by South Park - Find &amp; Share on GIPHY">
            <a:extLst>
              <a:ext uri="{FF2B5EF4-FFF2-40B4-BE49-F238E27FC236}">
                <a16:creationId xmlns:a16="http://schemas.microsoft.com/office/drawing/2014/main" id="{16551F9C-1898-4177-947E-10A7BAA31A9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83115" y="0"/>
            <a:ext cx="2708886" cy="1904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467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C22405-58F5-49CD-80AE-DB848CAE1833}"/>
              </a:ext>
            </a:extLst>
          </p:cNvPr>
          <p:cNvSpPr>
            <a:spLocks noGrp="1"/>
          </p:cNvSpPr>
          <p:nvPr>
            <p:ph type="title"/>
          </p:nvPr>
        </p:nvSpPr>
        <p:spPr>
          <a:xfrm>
            <a:off x="1115568" y="509521"/>
            <a:ext cx="10232136" cy="1014984"/>
          </a:xfrm>
        </p:spPr>
        <p:txBody>
          <a:bodyPr>
            <a:normAutofit/>
          </a:bodyPr>
          <a:lstStyle/>
          <a:p>
            <a:r>
              <a:rPr lang="en-IN" dirty="0"/>
              <a:t>Business Model	</a:t>
            </a:r>
          </a:p>
        </p:txBody>
      </p:sp>
      <p:sp>
        <p:nvSpPr>
          <p:cNvPr id="20" name="Rectangle 13">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087AA41B-6B41-4681-A1C7-1EE66061488E}"/>
              </a:ext>
            </a:extLst>
          </p:cNvPr>
          <p:cNvGraphicFramePr>
            <a:graphicFrameLocks noGrp="1"/>
          </p:cNvGraphicFramePr>
          <p:nvPr>
            <p:ph idx="1"/>
            <p:extLst>
              <p:ext uri="{D42A27DB-BD31-4B8C-83A1-F6EECF244321}">
                <p14:modId xmlns:p14="http://schemas.microsoft.com/office/powerpoint/2010/main" val="2176809863"/>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CEA5A88-1850-4445-9E5E-E7B06BD5FD66}"/>
              </a:ext>
            </a:extLst>
          </p:cNvPr>
          <p:cNvSpPr txBox="1"/>
          <p:nvPr/>
        </p:nvSpPr>
        <p:spPr>
          <a:xfrm>
            <a:off x="1319753" y="5505254"/>
            <a:ext cx="10027951" cy="646331"/>
          </a:xfrm>
          <a:prstGeom prst="rect">
            <a:avLst/>
          </a:prstGeom>
          <a:noFill/>
        </p:spPr>
        <p:txBody>
          <a:bodyPr wrap="square" rtlCol="0">
            <a:spAutoFit/>
          </a:bodyPr>
          <a:lstStyle/>
          <a:p>
            <a:r>
              <a:rPr lang="en-IN" dirty="0"/>
              <a:t>The relief funds donated by the citizens can also sponsor the cost borne by the government</a:t>
            </a:r>
          </a:p>
          <a:p>
            <a:r>
              <a:rPr lang="en-IN" dirty="0"/>
              <a:t>We have the funds, we have the people. The solution can be easily implemented.</a:t>
            </a:r>
          </a:p>
        </p:txBody>
      </p:sp>
      <p:pic>
        <p:nvPicPr>
          <p:cNvPr id="8" name="Picture 7">
            <a:extLst>
              <a:ext uri="{FF2B5EF4-FFF2-40B4-BE49-F238E27FC236}">
                <a16:creationId xmlns:a16="http://schemas.microsoft.com/office/drawing/2014/main" id="{979C1179-4D53-46BC-831D-E7A803FC2134}"/>
              </a:ext>
            </a:extLst>
          </p:cNvPr>
          <p:cNvPicPr>
            <a:picLocks noChangeAspect="1"/>
          </p:cNvPicPr>
          <p:nvPr/>
        </p:nvPicPr>
        <p:blipFill>
          <a:blip r:embed="rId7"/>
          <a:stretch>
            <a:fillRect/>
          </a:stretch>
        </p:blipFill>
        <p:spPr>
          <a:xfrm>
            <a:off x="-7408" y="0"/>
            <a:ext cx="1096470" cy="449436"/>
          </a:xfrm>
          <a:prstGeom prst="rect">
            <a:avLst/>
          </a:prstGeom>
        </p:spPr>
      </p:pic>
    </p:spTree>
    <p:extLst>
      <p:ext uri="{BB962C8B-B14F-4D97-AF65-F5344CB8AC3E}">
        <p14:creationId xmlns:p14="http://schemas.microsoft.com/office/powerpoint/2010/main" val="920877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A474F-9215-4405-B17F-0F9902572D7B}"/>
              </a:ext>
            </a:extLst>
          </p:cNvPr>
          <p:cNvSpPr>
            <a:spLocks noGrp="1"/>
          </p:cNvSpPr>
          <p:nvPr>
            <p:ph type="title"/>
          </p:nvPr>
        </p:nvSpPr>
        <p:spPr>
          <a:xfrm>
            <a:off x="429768" y="-198808"/>
            <a:ext cx="6268770" cy="1536192"/>
          </a:xfrm>
        </p:spPr>
        <p:txBody>
          <a:bodyPr anchor="b">
            <a:normAutofit/>
          </a:bodyPr>
          <a:lstStyle/>
          <a:p>
            <a:r>
              <a:rPr lang="en-IN" sz="4400" dirty="0"/>
              <a:t>FAQ’s – Frequently Asked Questions		</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6AD35AE-F64E-4206-9DE8-73E31E8FD3CA}"/>
              </a:ext>
            </a:extLst>
          </p:cNvPr>
          <p:cNvSpPr>
            <a:spLocks noGrp="1"/>
          </p:cNvSpPr>
          <p:nvPr>
            <p:ph idx="1"/>
          </p:nvPr>
        </p:nvSpPr>
        <p:spPr>
          <a:xfrm>
            <a:off x="516835" y="1337384"/>
            <a:ext cx="8531749" cy="5053820"/>
          </a:xfrm>
        </p:spPr>
        <p:txBody>
          <a:bodyPr>
            <a:normAutofit lnSpcReduction="10000"/>
          </a:bodyPr>
          <a:lstStyle/>
          <a:p>
            <a:pPr lvl="1">
              <a:lnSpc>
                <a:spcPct val="100000"/>
              </a:lnSpc>
            </a:pPr>
            <a:r>
              <a:rPr lang="en-IN" sz="2000" b="1" dirty="0"/>
              <a:t>Q1 Isn't the tech used in the project seem to be too expensive?</a:t>
            </a:r>
          </a:p>
          <a:p>
            <a:pPr marL="457200" lvl="1" indent="0">
              <a:lnSpc>
                <a:spcPct val="100000"/>
              </a:lnSpc>
              <a:buNone/>
            </a:pPr>
            <a:r>
              <a:rPr lang="en-IN" sz="2000" dirty="0"/>
              <a:t>Ans. </a:t>
            </a:r>
            <a:r>
              <a:rPr lang="en-IN" sz="1200" dirty="0"/>
              <a:t>The vending machines cost 1 Lakh INR each (including internet and electricity costs) so </a:t>
            </a:r>
            <a:r>
              <a:rPr lang="en-IN" sz="1200" b="1" dirty="0"/>
              <a:t>per state it is 1.5 crore</a:t>
            </a:r>
            <a:r>
              <a:rPr lang="en-IN" sz="1200" dirty="0"/>
              <a:t>. 1.5 crore INR can </a:t>
            </a:r>
            <a:r>
              <a:rPr lang="en-IN" sz="1200" b="1" dirty="0"/>
              <a:t>easily be allocated from the central and state government budgets and relief funds</a:t>
            </a:r>
            <a:r>
              <a:rPr lang="en-IN" sz="1200" dirty="0"/>
              <a:t>. Also if possible the </a:t>
            </a:r>
            <a:r>
              <a:rPr lang="en-IN" sz="1200" b="1" dirty="0"/>
              <a:t>government can lease/ rent these machines </a:t>
            </a:r>
            <a:r>
              <a:rPr lang="en-IN" sz="1200" dirty="0"/>
              <a:t>from owners/ manufacturers. Also </a:t>
            </a:r>
            <a:r>
              <a:rPr lang="en-IN" sz="1200" b="1" dirty="0"/>
              <a:t>costs can be reduced </a:t>
            </a:r>
            <a:r>
              <a:rPr lang="en-IN" sz="1200" dirty="0"/>
              <a:t>by </a:t>
            </a:r>
            <a:r>
              <a:rPr lang="en-IN" sz="1200" b="1" dirty="0"/>
              <a:t>employing Government State Transport Corporation employees </a:t>
            </a:r>
            <a:r>
              <a:rPr lang="en-IN" sz="1200" dirty="0"/>
              <a:t>(KSRTC, WBSTC, etc) , for </a:t>
            </a:r>
            <a:r>
              <a:rPr lang="en-IN" sz="1200" b="1" dirty="0"/>
              <a:t>driving the rented trucks</a:t>
            </a:r>
            <a:r>
              <a:rPr lang="en-IN" sz="1200" dirty="0"/>
              <a:t>, as they are </a:t>
            </a:r>
            <a:r>
              <a:rPr lang="en-IN" sz="1200" b="1" dirty="0"/>
              <a:t>already</a:t>
            </a:r>
            <a:r>
              <a:rPr lang="en-IN" sz="1200" dirty="0"/>
              <a:t> </a:t>
            </a:r>
            <a:r>
              <a:rPr lang="en-IN" sz="1200" b="1" dirty="0"/>
              <a:t>being paid by the government</a:t>
            </a:r>
            <a:r>
              <a:rPr lang="en-IN" sz="1200" dirty="0"/>
              <a:t>, and have the appropriate driving licenses. </a:t>
            </a:r>
            <a:r>
              <a:rPr lang="en-IN" sz="1200" b="1" u="sng" dirty="0">
                <a:solidFill>
                  <a:srgbClr val="FF0000"/>
                </a:solidFill>
              </a:rPr>
              <a:t>Health&gt;&gt;&gt;Money</a:t>
            </a:r>
            <a:r>
              <a:rPr lang="en-IN" sz="1200" dirty="0"/>
              <a:t>. If everything gets </a:t>
            </a:r>
            <a:r>
              <a:rPr lang="en-IN" sz="1200" b="1" dirty="0"/>
              <a:t>back to normal as soon as possible</a:t>
            </a:r>
            <a:r>
              <a:rPr lang="en-IN" sz="1200" dirty="0"/>
              <a:t>, the </a:t>
            </a:r>
            <a:r>
              <a:rPr lang="en-IN" sz="1200" b="1" dirty="0"/>
              <a:t>economy can restore itself</a:t>
            </a:r>
            <a:r>
              <a:rPr lang="en-IN" sz="1200" dirty="0"/>
              <a:t>, even with people being restricted.</a:t>
            </a:r>
          </a:p>
          <a:p>
            <a:pPr marL="457200" lvl="1" indent="0">
              <a:lnSpc>
                <a:spcPct val="100000"/>
              </a:lnSpc>
              <a:buNone/>
            </a:pPr>
            <a:endParaRPr lang="en-IN" sz="2000" dirty="0"/>
          </a:p>
          <a:p>
            <a:pPr lvl="1">
              <a:lnSpc>
                <a:spcPct val="100000"/>
              </a:lnSpc>
            </a:pPr>
            <a:r>
              <a:rPr lang="en-IN" sz="2000" b="1" dirty="0"/>
              <a:t>Q2 How does this </a:t>
            </a:r>
            <a:r>
              <a:rPr lang="en-IN" sz="2000" b="1" dirty="0" err="1"/>
              <a:t>iOT</a:t>
            </a:r>
            <a:r>
              <a:rPr lang="en-IN" sz="2000" b="1" dirty="0"/>
              <a:t> enabled vending machine work? Prototype? I have never heard of an </a:t>
            </a:r>
            <a:r>
              <a:rPr lang="en-IN" sz="2000" b="1" dirty="0" err="1"/>
              <a:t>iOT</a:t>
            </a:r>
            <a:r>
              <a:rPr lang="en-IN" sz="2000" b="1" dirty="0"/>
              <a:t> enabled vending machine? Do they exist? </a:t>
            </a:r>
          </a:p>
          <a:p>
            <a:pPr marL="457200" lvl="1" indent="0">
              <a:lnSpc>
                <a:spcPct val="100000"/>
              </a:lnSpc>
              <a:buNone/>
            </a:pPr>
            <a:r>
              <a:rPr lang="en-IN" sz="2000" dirty="0"/>
              <a:t>Ans. </a:t>
            </a:r>
            <a:r>
              <a:rPr lang="en-IN" sz="1200" b="1" dirty="0"/>
              <a:t>Yes, they do exist- in India!</a:t>
            </a:r>
            <a:r>
              <a:rPr lang="en-IN" sz="1200" dirty="0"/>
              <a:t>. Our solution uses the </a:t>
            </a:r>
            <a:r>
              <a:rPr lang="en-IN" sz="1200" b="1" dirty="0"/>
              <a:t>same type of </a:t>
            </a:r>
            <a:r>
              <a:rPr lang="en-IN" sz="1200" b="1" dirty="0" err="1"/>
              <a:t>iOT</a:t>
            </a:r>
            <a:r>
              <a:rPr lang="en-IN" sz="1200" b="1" dirty="0"/>
              <a:t> enabled vending machines </a:t>
            </a:r>
            <a:r>
              <a:rPr lang="en-IN" sz="1200" dirty="0"/>
              <a:t>used by the service Big Basket instant- installed in </a:t>
            </a:r>
            <a:r>
              <a:rPr lang="en-IN" sz="1200" dirty="0" err="1"/>
              <a:t>Dhruba’s</a:t>
            </a:r>
            <a:r>
              <a:rPr lang="en-IN" sz="1200" dirty="0"/>
              <a:t> apartment. We </a:t>
            </a:r>
            <a:r>
              <a:rPr lang="en-IN" sz="1200" b="1" dirty="0"/>
              <a:t>can see the items in the machine, from our smartphones at home</a:t>
            </a:r>
            <a:r>
              <a:rPr lang="en-IN" sz="1200" dirty="0"/>
              <a:t>, if we like something, we go to the machine, pay through the app, and get the item we want! </a:t>
            </a:r>
            <a:r>
              <a:rPr lang="en-IN" sz="1200" b="1" dirty="0"/>
              <a:t>It’s that simple</a:t>
            </a:r>
            <a:r>
              <a:rPr lang="en-IN" sz="1200" dirty="0"/>
              <a:t>. In the </a:t>
            </a:r>
            <a:r>
              <a:rPr lang="en-IN" sz="1200" b="1" dirty="0"/>
              <a:t>backend the machine sends data to the </a:t>
            </a:r>
            <a:r>
              <a:rPr lang="en-IN" sz="1200" b="1" dirty="0" err="1"/>
              <a:t>BigBasket</a:t>
            </a:r>
            <a:r>
              <a:rPr lang="en-IN" sz="1200" b="1" dirty="0"/>
              <a:t> Warehouse</a:t>
            </a:r>
            <a:r>
              <a:rPr lang="en-IN" sz="1200" dirty="0"/>
              <a:t>, the </a:t>
            </a:r>
            <a:r>
              <a:rPr lang="en-IN" sz="1200" b="1" dirty="0"/>
              <a:t>amount of</a:t>
            </a:r>
            <a:r>
              <a:rPr lang="en-IN" sz="1200" dirty="0"/>
              <a:t> </a:t>
            </a:r>
            <a:r>
              <a:rPr lang="en-IN" sz="1200" b="1" dirty="0"/>
              <a:t>each item is left</a:t>
            </a:r>
            <a:r>
              <a:rPr lang="en-IN" sz="1200" dirty="0"/>
              <a:t>. At the end of the day/ next day they come and fill up the machine again. In my solution, we use </a:t>
            </a:r>
            <a:r>
              <a:rPr lang="en-IN" sz="1200" b="1" dirty="0"/>
              <a:t>A biometric system, instead of an app</a:t>
            </a:r>
            <a:r>
              <a:rPr lang="en-IN" sz="1200" dirty="0"/>
              <a:t>, </a:t>
            </a:r>
            <a:r>
              <a:rPr lang="en-IN" sz="1200" b="1" dirty="0"/>
              <a:t>to track how many times the vending machine is used, and by who?</a:t>
            </a:r>
            <a:r>
              <a:rPr lang="en-IN" sz="1200" dirty="0"/>
              <a:t> For the </a:t>
            </a:r>
            <a:r>
              <a:rPr lang="en-IN" sz="1200" b="1" dirty="0"/>
              <a:t>prototype it requires a simple modification of code from the vending machine manufacturer’s side</a:t>
            </a:r>
            <a:r>
              <a:rPr lang="en-IN" sz="1200" dirty="0"/>
              <a:t>, to </a:t>
            </a:r>
            <a:r>
              <a:rPr lang="en-IN" sz="1200" b="1" dirty="0"/>
              <a:t>implement the biometric system</a:t>
            </a:r>
            <a:r>
              <a:rPr lang="en-IN" sz="1200" dirty="0"/>
              <a:t>. Or any alternate system, can be worked out with the manufacturer</a:t>
            </a:r>
          </a:p>
          <a:p>
            <a:pPr marL="457200" lvl="1" indent="0">
              <a:lnSpc>
                <a:spcPct val="100000"/>
              </a:lnSpc>
              <a:buNone/>
            </a:pPr>
            <a:endParaRPr lang="en-IN" sz="1000" dirty="0"/>
          </a:p>
        </p:txBody>
      </p:sp>
      <p:pic>
        <p:nvPicPr>
          <p:cNvPr id="5" name="Picture 4" descr="A screenshot of a cell phone&#10;&#10;Description automatically generated">
            <a:extLst>
              <a:ext uri="{FF2B5EF4-FFF2-40B4-BE49-F238E27FC236}">
                <a16:creationId xmlns:a16="http://schemas.microsoft.com/office/drawing/2014/main" id="{242F55B2-7638-4780-B44C-0CB2DAC57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100" y="601133"/>
            <a:ext cx="2504661" cy="5580211"/>
          </a:xfrm>
          <a:prstGeom prst="rect">
            <a:avLst/>
          </a:prstGeom>
        </p:spPr>
      </p:pic>
      <p:sp>
        <p:nvSpPr>
          <p:cNvPr id="4" name="TextBox 3">
            <a:extLst>
              <a:ext uri="{FF2B5EF4-FFF2-40B4-BE49-F238E27FC236}">
                <a16:creationId xmlns:a16="http://schemas.microsoft.com/office/drawing/2014/main" id="{99D88776-39B9-4161-9C52-4502CB018CA3}"/>
              </a:ext>
            </a:extLst>
          </p:cNvPr>
          <p:cNvSpPr txBox="1"/>
          <p:nvPr/>
        </p:nvSpPr>
        <p:spPr>
          <a:xfrm>
            <a:off x="9454100" y="6273579"/>
            <a:ext cx="2504661" cy="523220"/>
          </a:xfrm>
          <a:prstGeom prst="rect">
            <a:avLst/>
          </a:prstGeom>
          <a:noFill/>
        </p:spPr>
        <p:txBody>
          <a:bodyPr wrap="square" rtlCol="0">
            <a:spAutoFit/>
          </a:bodyPr>
          <a:lstStyle/>
          <a:p>
            <a:r>
              <a:rPr lang="en-IN" sz="1400" dirty="0"/>
              <a:t>The vending machine app as described in Q2</a:t>
            </a:r>
          </a:p>
        </p:txBody>
      </p:sp>
    </p:spTree>
    <p:extLst>
      <p:ext uri="{BB962C8B-B14F-4D97-AF65-F5344CB8AC3E}">
        <p14:creationId xmlns:p14="http://schemas.microsoft.com/office/powerpoint/2010/main" val="356454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A474F-9215-4405-B17F-0F9902572D7B}"/>
              </a:ext>
            </a:extLst>
          </p:cNvPr>
          <p:cNvSpPr>
            <a:spLocks noGrp="1"/>
          </p:cNvSpPr>
          <p:nvPr>
            <p:ph type="title"/>
          </p:nvPr>
        </p:nvSpPr>
        <p:spPr>
          <a:xfrm>
            <a:off x="411480" y="987552"/>
            <a:ext cx="4485861" cy="1088136"/>
          </a:xfrm>
        </p:spPr>
        <p:txBody>
          <a:bodyPr anchor="b">
            <a:normAutofit/>
          </a:bodyPr>
          <a:lstStyle/>
          <a:p>
            <a:r>
              <a:rPr lang="en-IN" sz="2900"/>
              <a:t>FAQ’s – Frequently Asked Questions		</a:t>
            </a:r>
          </a:p>
        </p:txBody>
      </p:sp>
      <p:sp>
        <p:nvSpPr>
          <p:cNvPr id="1029" name="Rectangle 7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Rectangle 7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6AD35AE-F64E-4206-9DE8-73E31E8FD3CA}"/>
              </a:ext>
            </a:extLst>
          </p:cNvPr>
          <p:cNvSpPr>
            <a:spLocks noGrp="1"/>
          </p:cNvSpPr>
          <p:nvPr>
            <p:ph idx="1"/>
          </p:nvPr>
        </p:nvSpPr>
        <p:spPr>
          <a:xfrm>
            <a:off x="411479" y="2688336"/>
            <a:ext cx="4498848" cy="3584448"/>
          </a:xfrm>
        </p:spPr>
        <p:txBody>
          <a:bodyPr anchor="t">
            <a:normAutofit lnSpcReduction="10000"/>
          </a:bodyPr>
          <a:lstStyle/>
          <a:p>
            <a:pPr lvl="1"/>
            <a:r>
              <a:rPr lang="en-IN" sz="1700" b="1" dirty="0"/>
              <a:t>Q3 How are the QCW’s going to be built so fast? Isn't it the need of the hour?</a:t>
            </a:r>
          </a:p>
          <a:p>
            <a:pPr marL="457200" lvl="1" indent="0">
              <a:buNone/>
            </a:pPr>
            <a:r>
              <a:rPr lang="en-IN" sz="2000" dirty="0"/>
              <a:t>Ans.</a:t>
            </a:r>
            <a:r>
              <a:rPr lang="en-IN" sz="1700" dirty="0"/>
              <a:t> The QCW’s will </a:t>
            </a:r>
            <a:r>
              <a:rPr lang="en-IN" sz="1700" b="1" dirty="0"/>
              <a:t>take some time to be built by the government</a:t>
            </a:r>
            <a:r>
              <a:rPr lang="en-IN" sz="1700" dirty="0"/>
              <a:t>, in each ward. So, in the meantime the </a:t>
            </a:r>
            <a:r>
              <a:rPr lang="en-IN" sz="1700" b="1" dirty="0"/>
              <a:t>government schools and colleges</a:t>
            </a:r>
            <a:r>
              <a:rPr lang="en-IN" sz="1700" dirty="0"/>
              <a:t> in each ward can be used as </a:t>
            </a:r>
            <a:r>
              <a:rPr lang="en-IN" sz="1700" b="1" dirty="0"/>
              <a:t>temporary QCW’s</a:t>
            </a:r>
            <a:r>
              <a:rPr lang="en-IN" sz="1700" dirty="0"/>
              <a:t>. All schools and colleges will be </a:t>
            </a:r>
            <a:r>
              <a:rPr lang="en-IN" sz="1700" b="1" dirty="0"/>
              <a:t>disinfected and thoroughly sterilised before reopening </a:t>
            </a:r>
            <a:r>
              <a:rPr lang="en-IN" sz="1700" dirty="0"/>
              <a:t>to students. By that </a:t>
            </a:r>
            <a:r>
              <a:rPr lang="en-IN" sz="1700" b="1" dirty="0"/>
              <a:t>time the QCW’s will have been built.</a:t>
            </a:r>
          </a:p>
          <a:p>
            <a:pPr marL="457200" lvl="1" indent="0">
              <a:buNone/>
            </a:pPr>
            <a:endParaRPr lang="en-IN" sz="1700" dirty="0"/>
          </a:p>
        </p:txBody>
      </p:sp>
      <p:pic>
        <p:nvPicPr>
          <p:cNvPr id="1026" name="Picture 2" descr="Coronavirus | Self-quarantine must for those leaving government ...">
            <a:extLst>
              <a:ext uri="{FF2B5EF4-FFF2-40B4-BE49-F238E27FC236}">
                <a16:creationId xmlns:a16="http://schemas.microsoft.com/office/drawing/2014/main" id="{6CA0C9D2-9F84-4A97-B88F-382C346859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56" r="1250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1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Rectangle 7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Freeform: Shape 7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9" name="Freeform: Shape 7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0D9672-6D23-43A2-8246-4CE90800603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 :D</a:t>
            </a:r>
          </a:p>
        </p:txBody>
      </p:sp>
      <p:sp>
        <p:nvSpPr>
          <p:cNvPr id="3" name="Content Placeholder 2">
            <a:extLst>
              <a:ext uri="{FF2B5EF4-FFF2-40B4-BE49-F238E27FC236}">
                <a16:creationId xmlns:a16="http://schemas.microsoft.com/office/drawing/2014/main" id="{DA9B90F9-9D16-4ACB-BD4D-A9B43163B713}"/>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dirty="0"/>
              <a:t>Let’s win the Co-VID 19 WAR together, yet separated, maintaining social distancing!</a:t>
            </a:r>
          </a:p>
        </p:txBody>
      </p:sp>
      <p:sp>
        <p:nvSpPr>
          <p:cNvPr id="81" name="Rectangle 8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The Fog of Pandemic - The Atlantic">
            <a:extLst>
              <a:ext uri="{FF2B5EF4-FFF2-40B4-BE49-F238E27FC236}">
                <a16:creationId xmlns:a16="http://schemas.microsoft.com/office/drawing/2014/main" id="{BB44887C-7110-4F34-B86D-9C894D8A7D3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414356" y="1550889"/>
            <a:ext cx="6408836" cy="36049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SC KIIT | 2019 Memories - YouTube">
            <a:extLst>
              <a:ext uri="{FF2B5EF4-FFF2-40B4-BE49-F238E27FC236}">
                <a16:creationId xmlns:a16="http://schemas.microsoft.com/office/drawing/2014/main" id="{36F67684-6841-48E6-ACBC-92E387345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425"/>
          <a:stretch/>
        </p:blipFill>
        <p:spPr bwMode="auto">
          <a:xfrm>
            <a:off x="9207183" y="5296653"/>
            <a:ext cx="2506836" cy="10938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A51A00-0ED0-475B-90CF-25D5A382D22C}"/>
              </a:ext>
            </a:extLst>
          </p:cNvPr>
          <p:cNvSpPr txBox="1"/>
          <p:nvPr/>
        </p:nvSpPr>
        <p:spPr>
          <a:xfrm>
            <a:off x="6246688" y="5203900"/>
            <a:ext cx="2960495" cy="1754326"/>
          </a:xfrm>
          <a:prstGeom prst="rect">
            <a:avLst/>
          </a:prstGeom>
          <a:noFill/>
        </p:spPr>
        <p:txBody>
          <a:bodyPr wrap="square" rtlCol="0">
            <a:spAutoFit/>
          </a:bodyPr>
          <a:lstStyle/>
          <a:p>
            <a:r>
              <a:rPr lang="en-IN" dirty="0"/>
              <a:t>Special thanks to:----------&gt;</a:t>
            </a:r>
          </a:p>
          <a:p>
            <a:endParaRPr lang="en-IN" dirty="0"/>
          </a:p>
          <a:p>
            <a:r>
              <a:rPr lang="en-IN" dirty="0"/>
              <a:t>For their dedicated hard work in organising this hackathon, during the lockdown</a:t>
            </a:r>
          </a:p>
        </p:txBody>
      </p:sp>
      <p:pic>
        <p:nvPicPr>
          <p:cNvPr id="14" name="Picture 13">
            <a:extLst>
              <a:ext uri="{FF2B5EF4-FFF2-40B4-BE49-F238E27FC236}">
                <a16:creationId xmlns:a16="http://schemas.microsoft.com/office/drawing/2014/main" id="{D769B94D-F9E0-4C54-AA96-4E8799EB71F7}"/>
              </a:ext>
            </a:extLst>
          </p:cNvPr>
          <p:cNvPicPr>
            <a:picLocks noChangeAspect="1"/>
          </p:cNvPicPr>
          <p:nvPr/>
        </p:nvPicPr>
        <p:blipFill>
          <a:blip r:embed="rId4"/>
          <a:stretch>
            <a:fillRect/>
          </a:stretch>
        </p:blipFill>
        <p:spPr>
          <a:xfrm>
            <a:off x="-7408" y="0"/>
            <a:ext cx="1096470" cy="449436"/>
          </a:xfrm>
          <a:prstGeom prst="rect">
            <a:avLst/>
          </a:prstGeom>
        </p:spPr>
      </p:pic>
    </p:spTree>
    <p:extLst>
      <p:ext uri="{BB962C8B-B14F-4D97-AF65-F5344CB8AC3E}">
        <p14:creationId xmlns:p14="http://schemas.microsoft.com/office/powerpoint/2010/main" val="378814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7A5972-481B-4B88-8312-E0CFCC7E4F12}"/>
              </a:ext>
            </a:extLst>
          </p:cNvPr>
          <p:cNvSpPr>
            <a:spLocks noGrp="1"/>
          </p:cNvSpPr>
          <p:nvPr>
            <p:ph type="title"/>
          </p:nvPr>
        </p:nvSpPr>
        <p:spPr>
          <a:xfrm>
            <a:off x="621792" y="1161288"/>
            <a:ext cx="3602736" cy="4526280"/>
          </a:xfrm>
        </p:spPr>
        <p:txBody>
          <a:bodyPr>
            <a:normAutofit/>
          </a:bodyPr>
          <a:lstStyle/>
          <a:p>
            <a:r>
              <a:rPr lang="en-IN" dirty="0"/>
              <a:t>Team </a:t>
            </a:r>
            <a:r>
              <a:rPr lang="en-IN" b="1" dirty="0"/>
              <a:t>Runtime Terror</a:t>
            </a:r>
            <a:br>
              <a:rPr lang="en-IN" dirty="0"/>
            </a:br>
            <a:br>
              <a:rPr lang="en-IN" dirty="0"/>
            </a:br>
            <a:r>
              <a:rPr lang="en-IN" dirty="0"/>
              <a:t>Theme Domain: </a:t>
            </a:r>
            <a:r>
              <a:rPr lang="en-IN" b="1" dirty="0"/>
              <a:t>Healthcare</a:t>
            </a:r>
            <a:r>
              <a:rPr lang="en-IN" dirty="0"/>
              <a:t> </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9F3230FC-B57F-4028-9EEE-3CF7D1406E38}"/>
              </a:ext>
            </a:extLst>
          </p:cNvPr>
          <p:cNvGraphicFramePr>
            <a:graphicFrameLocks noGrp="1"/>
          </p:cNvGraphicFramePr>
          <p:nvPr>
            <p:ph idx="1"/>
            <p:extLst>
              <p:ext uri="{D42A27DB-BD31-4B8C-83A1-F6EECF244321}">
                <p14:modId xmlns:p14="http://schemas.microsoft.com/office/powerpoint/2010/main" val="254920856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35DE75B-D7B0-4EBD-A37B-D1C44DF7DA7D}"/>
              </a:ext>
            </a:extLst>
          </p:cNvPr>
          <p:cNvPicPr>
            <a:picLocks noChangeAspect="1"/>
          </p:cNvPicPr>
          <p:nvPr/>
        </p:nvPicPr>
        <p:blipFill>
          <a:blip r:embed="rId7"/>
          <a:stretch>
            <a:fillRect/>
          </a:stretch>
        </p:blipFill>
        <p:spPr>
          <a:xfrm>
            <a:off x="0" y="9143"/>
            <a:ext cx="1253447" cy="513781"/>
          </a:xfrm>
          <a:prstGeom prst="rect">
            <a:avLst/>
          </a:prstGeom>
        </p:spPr>
      </p:pic>
    </p:spTree>
    <p:extLst>
      <p:ext uri="{BB962C8B-B14F-4D97-AF65-F5344CB8AC3E}">
        <p14:creationId xmlns:p14="http://schemas.microsoft.com/office/powerpoint/2010/main" val="3542201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41F800-19BA-44E9-8EFF-EBAEB5C7A08E}"/>
              </a:ext>
            </a:extLst>
          </p:cNvPr>
          <p:cNvSpPr>
            <a:spLocks noGrp="1"/>
          </p:cNvSpPr>
          <p:nvPr>
            <p:ph type="title"/>
          </p:nvPr>
        </p:nvSpPr>
        <p:spPr>
          <a:xfrm>
            <a:off x="621792" y="1161288"/>
            <a:ext cx="3602736" cy="4526280"/>
          </a:xfrm>
        </p:spPr>
        <p:txBody>
          <a:bodyPr>
            <a:normAutofit/>
          </a:bodyPr>
          <a:lstStyle/>
          <a:p>
            <a:r>
              <a:rPr lang="en-IN" dirty="0"/>
              <a:t>Problem Statement	</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3A3B96-9AB9-4207-90E2-B8C99E2F7A42}"/>
              </a:ext>
            </a:extLst>
          </p:cNvPr>
          <p:cNvSpPr>
            <a:spLocks noGrp="1"/>
          </p:cNvSpPr>
          <p:nvPr>
            <p:ph idx="1"/>
          </p:nvPr>
        </p:nvSpPr>
        <p:spPr>
          <a:xfrm>
            <a:off x="5434149" y="932688"/>
            <a:ext cx="5916603" cy="4992624"/>
          </a:xfrm>
        </p:spPr>
        <p:txBody>
          <a:bodyPr anchor="ctr">
            <a:normAutofit/>
          </a:bodyPr>
          <a:lstStyle/>
          <a:p>
            <a:r>
              <a:rPr lang="en-US" sz="2000" dirty="0"/>
              <a:t>Due to COVID-19, a huge number of people in our country are on the </a:t>
            </a:r>
            <a:r>
              <a:rPr lang="en-US" sz="2000" b="1" dirty="0"/>
              <a:t>streets now</a:t>
            </a:r>
            <a:r>
              <a:rPr lang="en-US" sz="2000" dirty="0"/>
              <a:t> with </a:t>
            </a:r>
            <a:r>
              <a:rPr lang="en-US" sz="2000" b="1" dirty="0"/>
              <a:t>no food and shelter.</a:t>
            </a:r>
          </a:p>
        </p:txBody>
      </p:sp>
      <p:pic>
        <p:nvPicPr>
          <p:cNvPr id="4" name="Picture 3">
            <a:extLst>
              <a:ext uri="{FF2B5EF4-FFF2-40B4-BE49-F238E27FC236}">
                <a16:creationId xmlns:a16="http://schemas.microsoft.com/office/drawing/2014/main" id="{ACAA95B1-22B8-4D85-BD90-25948374F6DD}"/>
              </a:ext>
            </a:extLst>
          </p:cNvPr>
          <p:cNvPicPr>
            <a:picLocks noChangeAspect="1"/>
          </p:cNvPicPr>
          <p:nvPr/>
        </p:nvPicPr>
        <p:blipFill>
          <a:blip r:embed="rId2"/>
          <a:stretch>
            <a:fillRect/>
          </a:stretch>
        </p:blipFill>
        <p:spPr>
          <a:xfrm>
            <a:off x="-7408" y="0"/>
            <a:ext cx="1096470" cy="449436"/>
          </a:xfrm>
          <a:prstGeom prst="rect">
            <a:avLst/>
          </a:prstGeom>
        </p:spPr>
      </p:pic>
    </p:spTree>
    <p:extLst>
      <p:ext uri="{BB962C8B-B14F-4D97-AF65-F5344CB8AC3E}">
        <p14:creationId xmlns:p14="http://schemas.microsoft.com/office/powerpoint/2010/main" val="814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C3BF5B-E4FE-4A13-B3F7-4AAF2905C81D}"/>
              </a:ext>
            </a:extLst>
          </p:cNvPr>
          <p:cNvSpPr>
            <a:spLocks noGrp="1"/>
          </p:cNvSpPr>
          <p:nvPr>
            <p:ph type="title"/>
          </p:nvPr>
        </p:nvSpPr>
        <p:spPr>
          <a:xfrm>
            <a:off x="1045029" y="1092857"/>
            <a:ext cx="3669704" cy="4389120"/>
          </a:xfrm>
        </p:spPr>
        <p:txBody>
          <a:bodyPr>
            <a:normAutofit/>
          </a:bodyPr>
          <a:lstStyle/>
          <a:p>
            <a:r>
              <a:rPr lang="en-IN" dirty="0"/>
              <a:t>Solution	</a:t>
            </a:r>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1C60DD-BB0C-4F50-B971-6EFFAFFA1173}"/>
              </a:ext>
            </a:extLst>
          </p:cNvPr>
          <p:cNvSpPr>
            <a:spLocks noGrp="1"/>
          </p:cNvSpPr>
          <p:nvPr>
            <p:ph idx="1"/>
          </p:nvPr>
        </p:nvSpPr>
        <p:spPr>
          <a:xfrm>
            <a:off x="5572679" y="1092857"/>
            <a:ext cx="5670087" cy="4389120"/>
          </a:xfrm>
        </p:spPr>
        <p:txBody>
          <a:bodyPr anchor="ctr">
            <a:normAutofit/>
          </a:bodyPr>
          <a:lstStyle/>
          <a:p>
            <a:r>
              <a:rPr lang="en-IN" sz="2000" dirty="0"/>
              <a:t>A </a:t>
            </a:r>
            <a:r>
              <a:rPr lang="en-IN" sz="2000" b="1" dirty="0"/>
              <a:t>very efficient distribution system </a:t>
            </a:r>
            <a:r>
              <a:rPr lang="en-IN" sz="2000" dirty="0"/>
              <a:t>is created</a:t>
            </a:r>
            <a:r>
              <a:rPr lang="en-IN" sz="2000" b="1" dirty="0"/>
              <a:t>- </a:t>
            </a:r>
            <a:r>
              <a:rPr lang="en-IN" sz="2000" dirty="0"/>
              <a:t>to ensure </a:t>
            </a:r>
            <a:r>
              <a:rPr lang="en-IN" sz="2000" b="1" dirty="0"/>
              <a:t>smooth flow of cooked food </a:t>
            </a:r>
            <a:r>
              <a:rPr lang="en-IN" sz="2000" dirty="0"/>
              <a:t>using the application of </a:t>
            </a:r>
            <a:r>
              <a:rPr lang="en-IN" sz="2000" b="1" dirty="0"/>
              <a:t>IoT enabled machines</a:t>
            </a:r>
            <a:r>
              <a:rPr lang="en-IN" sz="2000" dirty="0"/>
              <a:t>, to the home less, also parallelly giving a </a:t>
            </a:r>
            <a:r>
              <a:rPr lang="en-IN" sz="2000" b="1" dirty="0"/>
              <a:t>livelihood</a:t>
            </a:r>
            <a:r>
              <a:rPr lang="en-IN" sz="2000" dirty="0"/>
              <a:t> to the people who are </a:t>
            </a:r>
            <a:r>
              <a:rPr lang="en-IN" sz="2000" b="1" dirty="0"/>
              <a:t>helpless in the lock down</a:t>
            </a:r>
            <a:r>
              <a:rPr lang="en-IN" sz="2000" dirty="0"/>
              <a:t>, such as </a:t>
            </a:r>
            <a:r>
              <a:rPr lang="en-IN" sz="2000" b="1" dirty="0"/>
              <a:t>app based taxi drivers</a:t>
            </a:r>
            <a:r>
              <a:rPr lang="en-IN" sz="2000" dirty="0"/>
              <a:t>, and </a:t>
            </a:r>
            <a:r>
              <a:rPr lang="en-IN" sz="2000" b="1" dirty="0"/>
              <a:t>private tempo/truck drivers/companies , caterers </a:t>
            </a:r>
            <a:r>
              <a:rPr lang="en-IN" sz="2000" dirty="0"/>
              <a:t>and </a:t>
            </a:r>
            <a:r>
              <a:rPr lang="en-IN" sz="2000" b="1" dirty="0"/>
              <a:t>Vending machine sellers/owners</a:t>
            </a:r>
            <a:r>
              <a:rPr lang="en-IN" sz="2000" dirty="0"/>
              <a:t>- providing a </a:t>
            </a:r>
            <a:r>
              <a:rPr lang="en-IN" sz="2000" b="1" dirty="0"/>
              <a:t>boost to the economy.</a:t>
            </a:r>
          </a:p>
        </p:txBody>
      </p:sp>
      <p:pic>
        <p:nvPicPr>
          <p:cNvPr id="4" name="Picture 3">
            <a:extLst>
              <a:ext uri="{FF2B5EF4-FFF2-40B4-BE49-F238E27FC236}">
                <a16:creationId xmlns:a16="http://schemas.microsoft.com/office/drawing/2014/main" id="{59999CA2-1644-4EB5-9FBE-CAD1E002CE15}"/>
              </a:ext>
            </a:extLst>
          </p:cNvPr>
          <p:cNvPicPr>
            <a:picLocks noChangeAspect="1"/>
          </p:cNvPicPr>
          <p:nvPr/>
        </p:nvPicPr>
        <p:blipFill>
          <a:blip r:embed="rId2"/>
          <a:stretch>
            <a:fillRect/>
          </a:stretch>
        </p:blipFill>
        <p:spPr>
          <a:xfrm>
            <a:off x="0" y="0"/>
            <a:ext cx="1045029" cy="428351"/>
          </a:xfrm>
          <a:prstGeom prst="rect">
            <a:avLst/>
          </a:prstGeom>
        </p:spPr>
      </p:pic>
    </p:spTree>
    <p:extLst>
      <p:ext uri="{BB962C8B-B14F-4D97-AF65-F5344CB8AC3E}">
        <p14:creationId xmlns:p14="http://schemas.microsoft.com/office/powerpoint/2010/main" val="1231680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54606-8DC5-475D-B0EF-554CA4366FEF}"/>
              </a:ext>
            </a:extLst>
          </p:cNvPr>
          <p:cNvSpPr>
            <a:spLocks noGrp="1"/>
          </p:cNvSpPr>
          <p:nvPr>
            <p:ph type="title"/>
          </p:nvPr>
        </p:nvSpPr>
        <p:spPr>
          <a:xfrm>
            <a:off x="655320" y="429030"/>
            <a:ext cx="2834640" cy="5457589"/>
          </a:xfrm>
        </p:spPr>
        <p:txBody>
          <a:bodyPr anchor="ctr">
            <a:normAutofit/>
          </a:bodyPr>
          <a:lstStyle/>
          <a:p>
            <a:pPr algn="ctr"/>
            <a:r>
              <a:rPr lang="en-IN" sz="3100"/>
              <a:t>How is the solution implemented?</a:t>
            </a:r>
            <a:br>
              <a:rPr lang="en-IN" sz="3100"/>
            </a:br>
            <a:br>
              <a:rPr lang="en-IN" sz="3100"/>
            </a:br>
            <a:br>
              <a:rPr lang="en-IN" sz="3100"/>
            </a:br>
            <a:r>
              <a:rPr lang="en-IN" sz="3100"/>
              <a:t>- </a:t>
            </a:r>
            <a:r>
              <a:rPr lang="en-IN" sz="3100" b="1"/>
              <a:t>Part A</a:t>
            </a:r>
            <a:r>
              <a:rPr lang="en-IN" sz="3100"/>
              <a:t>- Sheltering the homeless</a:t>
            </a:r>
            <a:endParaRPr lang="en-IN" sz="3100" dirty="0"/>
          </a:p>
        </p:txBody>
      </p:sp>
      <p:sp>
        <p:nvSpPr>
          <p:cNvPr id="21" name="Rectangle 2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8BAB11D-D246-41AF-8A16-DC09E5DD3148}"/>
              </a:ext>
            </a:extLst>
          </p:cNvPr>
          <p:cNvGraphicFramePr>
            <a:graphicFrameLocks noGrp="1"/>
          </p:cNvGraphicFramePr>
          <p:nvPr>
            <p:ph idx="1"/>
            <p:extLst>
              <p:ext uri="{D42A27DB-BD31-4B8C-83A1-F6EECF244321}">
                <p14:modId xmlns:p14="http://schemas.microsoft.com/office/powerpoint/2010/main" val="1720625610"/>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Dog Garbage GIF by South Park - Find &amp; Share on GIPHY">
            <a:extLst>
              <a:ext uri="{FF2B5EF4-FFF2-40B4-BE49-F238E27FC236}">
                <a16:creationId xmlns:a16="http://schemas.microsoft.com/office/drawing/2014/main" id="{CD081C1A-FE89-4477-B7E1-468353BDB6F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273409" y="727371"/>
            <a:ext cx="1524001" cy="857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F40A858-60EE-4878-8CE2-BFF7C643D09A}"/>
              </a:ext>
            </a:extLst>
          </p:cNvPr>
          <p:cNvPicPr>
            <a:picLocks noChangeAspect="1"/>
          </p:cNvPicPr>
          <p:nvPr/>
        </p:nvPicPr>
        <p:blipFill>
          <a:blip r:embed="rId8"/>
          <a:stretch>
            <a:fillRect/>
          </a:stretch>
        </p:blipFill>
        <p:spPr>
          <a:xfrm>
            <a:off x="-7408" y="0"/>
            <a:ext cx="1096470" cy="449436"/>
          </a:xfrm>
          <a:prstGeom prst="rect">
            <a:avLst/>
          </a:prstGeom>
        </p:spPr>
      </p:pic>
    </p:spTree>
    <p:extLst>
      <p:ext uri="{BB962C8B-B14F-4D97-AF65-F5344CB8AC3E}">
        <p14:creationId xmlns:p14="http://schemas.microsoft.com/office/powerpoint/2010/main" val="345760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FAA1-8042-40B4-934C-02A272AC84CB}"/>
              </a:ext>
            </a:extLst>
          </p:cNvPr>
          <p:cNvSpPr>
            <a:spLocks noGrp="1"/>
          </p:cNvSpPr>
          <p:nvPr>
            <p:ph type="title"/>
          </p:nvPr>
        </p:nvSpPr>
        <p:spPr/>
        <p:txBody>
          <a:bodyPr>
            <a:normAutofit fontScale="90000"/>
          </a:bodyPr>
          <a:lstStyle/>
          <a:p>
            <a:r>
              <a:rPr lang="en-IN" dirty="0"/>
              <a:t>How is the solution implemented</a:t>
            </a:r>
            <a:br>
              <a:rPr lang="en-IN" dirty="0"/>
            </a:br>
            <a:r>
              <a:rPr lang="en-IN" dirty="0"/>
              <a:t>- </a:t>
            </a:r>
            <a:r>
              <a:rPr lang="en-IN" b="1" dirty="0"/>
              <a:t>Part B</a:t>
            </a:r>
            <a:r>
              <a:rPr lang="en-IN" dirty="0"/>
              <a:t>- Food supply and logistics</a:t>
            </a:r>
          </a:p>
        </p:txBody>
      </p:sp>
      <p:sp>
        <p:nvSpPr>
          <p:cNvPr id="3" name="Content Placeholder 2">
            <a:extLst>
              <a:ext uri="{FF2B5EF4-FFF2-40B4-BE49-F238E27FC236}">
                <a16:creationId xmlns:a16="http://schemas.microsoft.com/office/drawing/2014/main" id="{E227C840-F3EC-4165-B3C6-F503A106BFCD}"/>
              </a:ext>
            </a:extLst>
          </p:cNvPr>
          <p:cNvSpPr>
            <a:spLocks noGrp="1"/>
          </p:cNvSpPr>
          <p:nvPr>
            <p:ph idx="1"/>
          </p:nvPr>
        </p:nvSpPr>
        <p:spPr/>
        <p:txBody>
          <a:bodyPr>
            <a:normAutofit fontScale="70000" lnSpcReduction="20000"/>
          </a:bodyPr>
          <a:lstStyle/>
          <a:p>
            <a:r>
              <a:rPr lang="en-IN" dirty="0"/>
              <a:t>We take the case of Southern Metro cities- </a:t>
            </a:r>
            <a:r>
              <a:rPr lang="en-IN" dirty="0" err="1"/>
              <a:t>BLR,Hyd</a:t>
            </a:r>
            <a:r>
              <a:rPr lang="en-IN" dirty="0"/>
              <a:t>, Chennai. They have a </a:t>
            </a:r>
            <a:r>
              <a:rPr lang="en-IN" b="1" dirty="0"/>
              <a:t>homeless population of approx. 5000 people each</a:t>
            </a:r>
            <a:r>
              <a:rPr lang="en-IN" dirty="0"/>
              <a:t>. Each city has </a:t>
            </a:r>
            <a:r>
              <a:rPr lang="en-IN" b="1" dirty="0"/>
              <a:t>150 wards</a:t>
            </a:r>
            <a:r>
              <a:rPr lang="en-IN" dirty="0"/>
              <a:t>, so on </a:t>
            </a:r>
            <a:r>
              <a:rPr lang="en-IN" b="1" dirty="0"/>
              <a:t>average 33 people per ward</a:t>
            </a:r>
            <a:r>
              <a:rPr lang="en-IN" dirty="0"/>
              <a:t>. </a:t>
            </a:r>
            <a:br>
              <a:rPr lang="en-IN" dirty="0"/>
            </a:br>
            <a:endParaRPr lang="en-IN" dirty="0"/>
          </a:p>
          <a:p>
            <a:r>
              <a:rPr lang="en-IN" dirty="0"/>
              <a:t>In our solution we </a:t>
            </a:r>
            <a:r>
              <a:rPr lang="en-IN" b="1" dirty="0"/>
              <a:t>keep a 400% buffer</a:t>
            </a:r>
            <a:r>
              <a:rPr lang="en-IN" dirty="0"/>
              <a:t> to the number of homeless people, so that the system does not crumble, in-case the numbers have changed due to </a:t>
            </a:r>
            <a:r>
              <a:rPr lang="en-IN" dirty="0" err="1"/>
              <a:t>CoVID</a:t>
            </a:r>
            <a:r>
              <a:rPr lang="en-IN" dirty="0"/>
              <a:t> 19, i.e. to </a:t>
            </a:r>
            <a:r>
              <a:rPr lang="en-IN" b="1" dirty="0"/>
              <a:t>accommodate 20000</a:t>
            </a:r>
            <a:r>
              <a:rPr lang="en-IN" dirty="0"/>
              <a:t> homeless per city, with </a:t>
            </a:r>
            <a:r>
              <a:rPr lang="en-IN" b="1" dirty="0"/>
              <a:t>minimum food wastage</a:t>
            </a:r>
            <a:r>
              <a:rPr lang="en-IN" dirty="0"/>
              <a:t>.</a:t>
            </a:r>
          </a:p>
          <a:p>
            <a:endParaRPr lang="en-IN" dirty="0"/>
          </a:p>
          <a:p>
            <a:r>
              <a:rPr lang="en-IN" dirty="0"/>
              <a:t>Also, </a:t>
            </a:r>
            <a:r>
              <a:rPr lang="en-IN" b="1" dirty="0"/>
              <a:t>another aim</a:t>
            </a:r>
            <a:r>
              <a:rPr lang="en-IN" dirty="0"/>
              <a:t>, is to use </a:t>
            </a:r>
            <a:r>
              <a:rPr lang="en-IN" b="1" dirty="0"/>
              <a:t>minimum contact between people</a:t>
            </a:r>
            <a:r>
              <a:rPr lang="en-IN" dirty="0"/>
              <a:t>, but also </a:t>
            </a:r>
            <a:r>
              <a:rPr lang="en-IN" b="1" dirty="0"/>
              <a:t>keep more people employed</a:t>
            </a:r>
            <a:r>
              <a:rPr lang="en-IN" dirty="0"/>
              <a:t>.</a:t>
            </a:r>
          </a:p>
        </p:txBody>
      </p:sp>
      <p:pic>
        <p:nvPicPr>
          <p:cNvPr id="2052" name="Picture 4" descr="Social Distancing Isolation GIF - SocialDistancing Isolation ...">
            <a:extLst>
              <a:ext uri="{FF2B5EF4-FFF2-40B4-BE49-F238E27FC236}">
                <a16:creationId xmlns:a16="http://schemas.microsoft.com/office/drawing/2014/main" id="{DF2714FC-C5C8-447F-8E06-267D7EE73A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16473" y="5403572"/>
            <a:ext cx="1319917" cy="13199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A7AD6FA-5A40-4A06-B907-0E5BCD9B8A5C}"/>
              </a:ext>
            </a:extLst>
          </p:cNvPr>
          <p:cNvPicPr>
            <a:picLocks noChangeAspect="1"/>
          </p:cNvPicPr>
          <p:nvPr/>
        </p:nvPicPr>
        <p:blipFill>
          <a:blip r:embed="rId3"/>
          <a:stretch>
            <a:fillRect/>
          </a:stretch>
        </p:blipFill>
        <p:spPr>
          <a:xfrm>
            <a:off x="-7408" y="0"/>
            <a:ext cx="1096470" cy="449436"/>
          </a:xfrm>
          <a:prstGeom prst="rect">
            <a:avLst/>
          </a:prstGeom>
        </p:spPr>
      </p:pic>
    </p:spTree>
    <p:extLst>
      <p:ext uri="{BB962C8B-B14F-4D97-AF65-F5344CB8AC3E}">
        <p14:creationId xmlns:p14="http://schemas.microsoft.com/office/powerpoint/2010/main" val="367841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1F69F-3F6C-40EC-A10B-810493E29738}"/>
              </a:ext>
            </a:extLst>
          </p:cNvPr>
          <p:cNvSpPr>
            <a:spLocks noGrp="1"/>
          </p:cNvSpPr>
          <p:nvPr>
            <p:ph type="title"/>
          </p:nvPr>
        </p:nvSpPr>
        <p:spPr>
          <a:xfrm>
            <a:off x="411480" y="987552"/>
            <a:ext cx="4485861" cy="1088136"/>
          </a:xfrm>
        </p:spPr>
        <p:txBody>
          <a:bodyPr anchor="b">
            <a:normAutofit/>
          </a:bodyPr>
          <a:lstStyle/>
          <a:p>
            <a:r>
              <a:rPr lang="en-IN" sz="3400" dirty="0"/>
              <a:t>Food supply distribution</a:t>
            </a:r>
          </a:p>
        </p:txBody>
      </p:sp>
      <p:sp>
        <p:nvSpPr>
          <p:cNvPr id="1029" name="Rectangle 13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Rectangle 13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5F7D70-3340-4C0B-B5C4-19E41C4F312E}"/>
              </a:ext>
            </a:extLst>
          </p:cNvPr>
          <p:cNvSpPr>
            <a:spLocks noGrp="1"/>
          </p:cNvSpPr>
          <p:nvPr>
            <p:ph idx="1"/>
          </p:nvPr>
        </p:nvSpPr>
        <p:spPr>
          <a:xfrm>
            <a:off x="411479" y="2688336"/>
            <a:ext cx="4498848" cy="3584448"/>
          </a:xfrm>
        </p:spPr>
        <p:txBody>
          <a:bodyPr anchor="t">
            <a:normAutofit lnSpcReduction="10000"/>
          </a:bodyPr>
          <a:lstStyle/>
          <a:p>
            <a:pPr>
              <a:lnSpc>
                <a:spcPct val="100000"/>
              </a:lnSpc>
            </a:pPr>
            <a:r>
              <a:rPr lang="en-IN" sz="1100" dirty="0"/>
              <a:t>A CPU is set up in the centre of the city, which acts like a mass producing factory of cooked food, and has the responsibility of dividing the food into individual meals (packets). Food shall be cooked by caterers who have been given contracts by the government.</a:t>
            </a:r>
          </a:p>
          <a:p>
            <a:pPr>
              <a:lnSpc>
                <a:spcPct val="100000"/>
              </a:lnSpc>
            </a:pPr>
            <a:r>
              <a:rPr lang="en-IN" sz="1100" dirty="0"/>
              <a:t>These meals are transported to the QCW’s via private trucks, cabs, funded by the govt, and loaded onto the vending machines that have been installed in the QCW’s. Each truck covers 5 wards, and a total of 30 trucks will be required, for 3 trips, </a:t>
            </a:r>
            <a:r>
              <a:rPr lang="en-IN" sz="1100" dirty="0" err="1"/>
              <a:t>i.e</a:t>
            </a:r>
            <a:r>
              <a:rPr lang="en-IN" sz="1100" dirty="0"/>
              <a:t> Breakfast , Lunch, Dinner. The route taken by the trucks can be sorted by tree traversal algorithms- to maintain maximum efficiency- each QCW is a node.</a:t>
            </a:r>
          </a:p>
          <a:p>
            <a:pPr>
              <a:lnSpc>
                <a:spcPct val="100000"/>
              </a:lnSpc>
            </a:pPr>
            <a:r>
              <a:rPr lang="en-IN" sz="1100" dirty="0"/>
              <a:t>Each vending machine can store ((4rows *6colums *5depth)=120 meals. The latest vending machines (like the ones used by Big Basket Instant) are connected to the internet (IOT) and can store bulky goods in them, and can provide an accurate count of meals stored/ left. The vending machine updates the CPU on how many meals are left in it, so that they can send the appropriate number of meals in each trip. These machines are refilled 3 times a day.</a:t>
            </a:r>
          </a:p>
          <a:p>
            <a:pPr>
              <a:lnSpc>
                <a:spcPct val="100000"/>
              </a:lnSpc>
            </a:pPr>
            <a:endParaRPr lang="en-IN" sz="1100" dirty="0"/>
          </a:p>
        </p:txBody>
      </p:sp>
      <p:pic>
        <p:nvPicPr>
          <p:cNvPr id="1026" name="Picture 2" descr="China Automatic Conveyor Belt Vending Machine with Elevator Tcn ...">
            <a:extLst>
              <a:ext uri="{FF2B5EF4-FFF2-40B4-BE49-F238E27FC236}">
                <a16:creationId xmlns:a16="http://schemas.microsoft.com/office/drawing/2014/main" id="{3E0DCCDA-063E-4E6B-805C-5FEC36A1BE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8"/>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A15B80-8363-435E-BDE7-1F0277FAED34}"/>
              </a:ext>
            </a:extLst>
          </p:cNvPr>
          <p:cNvPicPr>
            <a:picLocks noChangeAspect="1"/>
          </p:cNvPicPr>
          <p:nvPr/>
        </p:nvPicPr>
        <p:blipFill>
          <a:blip r:embed="rId3"/>
          <a:stretch>
            <a:fillRect/>
          </a:stretch>
        </p:blipFill>
        <p:spPr>
          <a:xfrm>
            <a:off x="-7408" y="0"/>
            <a:ext cx="1096470" cy="449436"/>
          </a:xfrm>
          <a:prstGeom prst="rect">
            <a:avLst/>
          </a:prstGeom>
        </p:spPr>
      </p:pic>
    </p:spTree>
    <p:extLst>
      <p:ext uri="{BB962C8B-B14F-4D97-AF65-F5344CB8AC3E}">
        <p14:creationId xmlns:p14="http://schemas.microsoft.com/office/powerpoint/2010/main" val="104659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768D9-DCF3-40F1-947F-C4E1AA1C51CB}"/>
              </a:ext>
            </a:extLst>
          </p:cNvPr>
          <p:cNvSpPr>
            <a:spLocks noGrp="1"/>
          </p:cNvSpPr>
          <p:nvPr>
            <p:ph type="title"/>
          </p:nvPr>
        </p:nvSpPr>
        <p:spPr>
          <a:xfrm>
            <a:off x="621792" y="1161288"/>
            <a:ext cx="3602736" cy="4526280"/>
          </a:xfrm>
        </p:spPr>
        <p:txBody>
          <a:bodyPr>
            <a:normAutofit/>
          </a:bodyPr>
          <a:lstStyle/>
          <a:p>
            <a:r>
              <a:rPr lang="en-IN" dirty="0"/>
              <a:t>How the machine works.</a:t>
            </a:r>
          </a:p>
        </p:txBody>
      </p:sp>
      <p:sp>
        <p:nvSpPr>
          <p:cNvPr id="16"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A09D73A-F254-47C8-B560-E009714923C1}"/>
              </a:ext>
            </a:extLst>
          </p:cNvPr>
          <p:cNvGraphicFramePr>
            <a:graphicFrameLocks noGrp="1"/>
          </p:cNvGraphicFramePr>
          <p:nvPr>
            <p:ph idx="1"/>
            <p:extLst>
              <p:ext uri="{D42A27DB-BD31-4B8C-83A1-F6EECF244321}">
                <p14:modId xmlns:p14="http://schemas.microsoft.com/office/powerpoint/2010/main" val="154401066"/>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2" name="Picture 6" descr="Iot GIFs - Get the best gif on GIFER">
            <a:extLst>
              <a:ext uri="{FF2B5EF4-FFF2-40B4-BE49-F238E27FC236}">
                <a16:creationId xmlns:a16="http://schemas.microsoft.com/office/drawing/2014/main" id="{83CF8383-9CDC-49A2-B9D9-C840DDE7B7B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10211" y="4243226"/>
            <a:ext cx="3127934" cy="23459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7928BB1-E3C2-4224-81D8-5C16CE5BBC42}"/>
              </a:ext>
            </a:extLst>
          </p:cNvPr>
          <p:cNvPicPr>
            <a:picLocks noChangeAspect="1"/>
          </p:cNvPicPr>
          <p:nvPr/>
        </p:nvPicPr>
        <p:blipFill>
          <a:blip r:embed="rId8"/>
          <a:stretch>
            <a:fillRect/>
          </a:stretch>
        </p:blipFill>
        <p:spPr>
          <a:xfrm>
            <a:off x="-7408" y="0"/>
            <a:ext cx="1096470" cy="449436"/>
          </a:xfrm>
          <a:prstGeom prst="rect">
            <a:avLst/>
          </a:prstGeom>
        </p:spPr>
      </p:pic>
    </p:spTree>
    <p:extLst>
      <p:ext uri="{BB962C8B-B14F-4D97-AF65-F5344CB8AC3E}">
        <p14:creationId xmlns:p14="http://schemas.microsoft.com/office/powerpoint/2010/main" val="792719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FB1E-66CA-4526-B68A-75ABDBE19458}"/>
              </a:ext>
            </a:extLst>
          </p:cNvPr>
          <p:cNvSpPr>
            <a:spLocks noGrp="1"/>
          </p:cNvSpPr>
          <p:nvPr>
            <p:ph type="title"/>
          </p:nvPr>
        </p:nvSpPr>
        <p:spPr/>
        <p:txBody>
          <a:bodyPr/>
          <a:lstStyle/>
          <a:p>
            <a:r>
              <a:rPr lang="en-IN"/>
              <a:t>Architecture diagram</a:t>
            </a:r>
            <a:endParaRPr lang="en-IN" dirty="0"/>
          </a:p>
        </p:txBody>
      </p:sp>
      <p:sp>
        <p:nvSpPr>
          <p:cNvPr id="3" name="Content Placeholder 2">
            <a:extLst>
              <a:ext uri="{FF2B5EF4-FFF2-40B4-BE49-F238E27FC236}">
                <a16:creationId xmlns:a16="http://schemas.microsoft.com/office/drawing/2014/main" id="{5E19B4A8-D020-46DE-8D3C-9623E24034C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FA9868F8-1E10-4CCF-82A6-D9C902907E5D}"/>
              </a:ext>
            </a:extLst>
          </p:cNvPr>
          <p:cNvPicPr>
            <a:picLocks noChangeAspect="1"/>
          </p:cNvPicPr>
          <p:nvPr/>
        </p:nvPicPr>
        <p:blipFill>
          <a:blip r:embed="rId2"/>
          <a:stretch>
            <a:fillRect/>
          </a:stretch>
        </p:blipFill>
        <p:spPr>
          <a:xfrm>
            <a:off x="0" y="1836394"/>
            <a:ext cx="11743362" cy="4924002"/>
          </a:xfrm>
          <a:prstGeom prst="rect">
            <a:avLst/>
          </a:prstGeom>
        </p:spPr>
      </p:pic>
      <p:pic>
        <p:nvPicPr>
          <p:cNvPr id="12" name="Picture 11">
            <a:extLst>
              <a:ext uri="{FF2B5EF4-FFF2-40B4-BE49-F238E27FC236}">
                <a16:creationId xmlns:a16="http://schemas.microsoft.com/office/drawing/2014/main" id="{73E8804F-896A-4F01-8568-9ADD7EE97EE2}"/>
              </a:ext>
            </a:extLst>
          </p:cNvPr>
          <p:cNvPicPr>
            <a:picLocks noChangeAspect="1"/>
          </p:cNvPicPr>
          <p:nvPr/>
        </p:nvPicPr>
        <p:blipFill>
          <a:blip r:embed="rId3"/>
          <a:stretch>
            <a:fillRect/>
          </a:stretch>
        </p:blipFill>
        <p:spPr>
          <a:xfrm>
            <a:off x="-7408" y="0"/>
            <a:ext cx="1096470" cy="449436"/>
          </a:xfrm>
          <a:prstGeom prst="rect">
            <a:avLst/>
          </a:prstGeom>
        </p:spPr>
      </p:pic>
    </p:spTree>
    <p:extLst>
      <p:ext uri="{BB962C8B-B14F-4D97-AF65-F5344CB8AC3E}">
        <p14:creationId xmlns:p14="http://schemas.microsoft.com/office/powerpoint/2010/main" val="2924907348"/>
      </p:ext>
    </p:extLst>
  </p:cSld>
  <p:clrMapOvr>
    <a:masterClrMapping/>
  </p:clrMapOvr>
</p:sld>
</file>

<file path=ppt/theme/theme1.xml><?xml version="1.0" encoding="utf-8"?>
<a:theme xmlns:a="http://schemas.openxmlformats.org/drawingml/2006/main" name="AccentBoxVTI">
  <a:themeElements>
    <a:clrScheme name="AnalogousFromLightSeed_2SEEDS">
      <a:dk1>
        <a:srgbClr val="000000"/>
      </a:dk1>
      <a:lt1>
        <a:srgbClr val="FFFFFF"/>
      </a:lt1>
      <a:dk2>
        <a:srgbClr val="41242C"/>
      </a:dk2>
      <a:lt2>
        <a:srgbClr val="E2E8E6"/>
      </a:lt2>
      <a:accent1>
        <a:srgbClr val="C87089"/>
      </a:accent1>
      <a:accent2>
        <a:srgbClr val="D28ABC"/>
      </a:accent2>
      <a:accent3>
        <a:srgbClr val="D2948A"/>
      </a:accent3>
      <a:accent4>
        <a:srgbClr val="64B27F"/>
      </a:accent4>
      <a:accent5>
        <a:srgbClr val="72AEA0"/>
      </a:accent5>
      <a:accent6>
        <a:srgbClr val="66AEBF"/>
      </a:accent6>
      <a:hlink>
        <a:srgbClr val="568F7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858</TotalTime>
  <Words>1386</Words>
  <Application>Microsoft Office PowerPoint</Application>
  <PresentationFormat>Widescreen</PresentationFormat>
  <Paragraphs>51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AccentBoxVTI</vt:lpstr>
      <vt:lpstr>Food and Shelter to the homeless using Technology during CoVID-19</vt:lpstr>
      <vt:lpstr>Team Runtime Terror  Theme Domain: Healthcare </vt:lpstr>
      <vt:lpstr>Problem Statement </vt:lpstr>
      <vt:lpstr>Solution </vt:lpstr>
      <vt:lpstr>How is the solution implemented?   - Part A- Sheltering the homeless</vt:lpstr>
      <vt:lpstr>How is the solution implemented - Part B- Food supply and logistics</vt:lpstr>
      <vt:lpstr>Food supply distribution</vt:lpstr>
      <vt:lpstr>How the machine works.</vt:lpstr>
      <vt:lpstr>Architecture diagram</vt:lpstr>
      <vt:lpstr>Business Model </vt:lpstr>
      <vt:lpstr>FAQ’s – Frequently Asked Questions  </vt:lpstr>
      <vt:lpstr>FAQ’s – Frequently Asked Questions  </vt:lpstr>
      <vt:lpstr>THANK YOU :D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and Shelter to the homeless using Technology during CoVID-19</dc:title>
  <dc:creator>Dhruba das</dc:creator>
  <cp:lastModifiedBy>Dhruba das</cp:lastModifiedBy>
  <cp:revision>10</cp:revision>
  <dcterms:created xsi:type="dcterms:W3CDTF">2020-04-28T02:01:31Z</dcterms:created>
  <dcterms:modified xsi:type="dcterms:W3CDTF">2020-04-28T16:44:14Z</dcterms:modified>
</cp:coreProperties>
</file>